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6_FC224F50.xml" ContentType="application/vnd.ms-powerpoint.comments+xml"/>
  <Override PartName="/ppt/notesSlides/notesSlide3.xml" ContentType="application/vnd.openxmlformats-officedocument.presentationml.notesSlide+xml"/>
  <Override PartName="/ppt/comments/modernComment_140_7B7B02E3.xml" ContentType="application/vnd.ms-powerpoint.comments+xml"/>
  <Override PartName="/ppt/notesSlides/notesSlide4.xml" ContentType="application/vnd.openxmlformats-officedocument.presentationml.notesSlide+xml"/>
  <Override PartName="/ppt/comments/modernComment_135_753CB6CB.xml" ContentType="application/vnd.ms-powerpoint.comments+xml"/>
  <Override PartName="/ppt/notesSlides/notesSlide5.xml" ContentType="application/vnd.openxmlformats-officedocument.presentationml.notesSlide+xml"/>
  <Override PartName="/ppt/comments/modernComment_141_D8FEE7BA.xml" ContentType="application/vnd.ms-powerpoint.comments+xml"/>
  <Override PartName="/ppt/notesSlides/notesSlide6.xml" ContentType="application/vnd.openxmlformats-officedocument.presentationml.notesSlide+xml"/>
  <Override PartName="/ppt/comments/modernComment_137_DF6B43FE.xml" ContentType="application/vnd.ms-powerpoint.comments+xml"/>
  <Override PartName="/ppt/notesSlides/notesSlide7.xml" ContentType="application/vnd.openxmlformats-officedocument.presentationml.notesSlide+xml"/>
  <Override PartName="/ppt/comments/modernComment_142_7ABE99DD.xml" ContentType="application/vnd.ms-powerpoint.comments+xml"/>
  <Override PartName="/ppt/notesSlides/notesSlide8.xml" ContentType="application/vnd.openxmlformats-officedocument.presentationml.notesSlide+xml"/>
  <Override PartName="/ppt/comments/modernComment_138_33412EA8.xml" ContentType="application/vnd.ms-powerpoint.comments+xml"/>
  <Override PartName="/ppt/notesSlides/notesSlide9.xml" ContentType="application/vnd.openxmlformats-officedocument.presentationml.notesSlide+xml"/>
  <Override PartName="/ppt/comments/modernComment_143_FEB11A60.xml" ContentType="application/vnd.ms-powerpoint.comments+xml"/>
  <Override PartName="/ppt/notesSlides/notesSlide10.xml" ContentType="application/vnd.openxmlformats-officedocument.presentationml.notesSlide+xml"/>
  <Override PartName="/ppt/comments/modernComment_13A_F64B914D.xml" ContentType="application/vnd.ms-powerpoint.comments+xml"/>
  <Override PartName="/ppt/notesSlides/notesSlide11.xml" ContentType="application/vnd.openxmlformats-officedocument.presentationml.notesSlide+xml"/>
  <Override PartName="/ppt/comments/modernComment_13E_8C6163AE.xml" ContentType="application/vnd.ms-powerpoint.comments+xml"/>
  <Override PartName="/ppt/notesSlides/notesSlide12.xml" ContentType="application/vnd.openxmlformats-officedocument.presentationml.notesSlide+xml"/>
  <Override PartName="/ppt/comments/modernComment_13F_86E83A26.xml" ContentType="application/vnd.ms-powerpoint.comments+xml"/>
  <Override PartName="/ppt/notesSlides/notesSlide13.xml" ContentType="application/vnd.openxmlformats-officedocument.presentationml.notesSlide+xml"/>
  <Override PartName="/ppt/comments/modernComment_146_2E0A6FD1.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317" r:id="rId5"/>
    <p:sldId id="310" r:id="rId6"/>
    <p:sldId id="320" r:id="rId7"/>
    <p:sldId id="309" r:id="rId8"/>
    <p:sldId id="321" r:id="rId9"/>
    <p:sldId id="311" r:id="rId10"/>
    <p:sldId id="322" r:id="rId11"/>
    <p:sldId id="312" r:id="rId12"/>
    <p:sldId id="323" r:id="rId13"/>
    <p:sldId id="314" r:id="rId14"/>
    <p:sldId id="318" r:id="rId15"/>
    <p:sldId id="319" r:id="rId16"/>
    <p:sldId id="326" r:id="rId17"/>
    <p:sldId id="308" r:id="rId18"/>
    <p:sldId id="263" r:id="rId19"/>
    <p:sldId id="325" r:id="rId20"/>
    <p:sldId id="32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2435D9F-2CF0-12E2-7524-0A4EC2DA395C}" name="Terah Partridge" initials="TP" userId="S::tpartridge@susd.org::c77425da-7a35-4a5e-8ec0-283358c9d6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D3B6BF-CDCC-43DE-BFB3-8D697D0E14E4}" v="84" dt="2024-04-18T18:36:19.082"/>
    <p1510:client id="{55FF4A24-D990-4760-B734-C7FDC824DB9B}" v="8" dt="2024-04-18T18:50:40.096"/>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405" autoAdjust="0"/>
  </p:normalViewPr>
  <p:slideViewPr>
    <p:cSldViewPr snapToGrid="0">
      <p:cViewPr varScale="1">
        <p:scale>
          <a:sx n="64" d="100"/>
          <a:sy n="64" d="100"/>
        </p:scale>
        <p:origin x="748" y="48"/>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135_753CB6CB.xml><?xml version="1.0" encoding="utf-8"?>
<p188:cmLst xmlns:a="http://schemas.openxmlformats.org/drawingml/2006/main" xmlns:r="http://schemas.openxmlformats.org/officeDocument/2006/relationships" xmlns:p188="http://schemas.microsoft.com/office/powerpoint/2018/8/main">
  <p188:cm id="{35E9F982-444D-4828-93BB-FC2B2424B314}" authorId="{52435D9F-2CF0-12E2-7524-0A4EC2DA395C}" created="2024-04-17T20:46:50.956">
    <pc:sldMkLst xmlns:pc="http://schemas.microsoft.com/office/powerpoint/2013/main/command">
      <pc:docMk/>
      <pc:sldMk cId="1966913227" sldId="309"/>
    </pc:sldMkLst>
    <p188:replyLst>
      <p188:reply id="{56FE20A6-9830-4FF1-BB1D-CF4746FCD52B}" authorId="{52435D9F-2CF0-12E2-7524-0A4EC2DA395C}" created="2024-04-18T16:59:31.668">
        <p188:txBody>
          <a:bodyPr/>
          <a:lstStyle/>
          <a:p>
            <a:r>
              <a:rPr lang="en-US"/>
              <a:t>The decision to have 12 sessions is based on several factors. First, 12 sessions allow sufficient time for group members to build rapport with each other and the group facilitator. Secondly, there is ample opportunity for members to explore their experiences, emotions, and beliefs surrounding domestic violence in depth. This extended timeframe allows for a comprehensive exploration of personal narratives, coping strategies, and patterns of behavior. Third, 12 sessions allow for a structured curriculum that covers a range of topics and skills relevant to domestic violence survivors. Over the course of 12 sessions, group members can experience gradual progress. The duration allows for incremental changes, leading to sustainable transformation. Towards the end of the 12 sessions, group members have the opportunity to reflect on their experiences, consolidate their learning, and prepare for the transition out of the group. This phase allows for integration of newfound skills into daily life. Lately, e sessions strike a balance between providing a structured framework for the group therapy program while also allowing flexibility to address the evolving needs and dynamics of the group over time (Marianne Schneider Corey et al., 2018).</a:t>
            </a:r>
          </a:p>
        </p188:txBody>
      </p188:reply>
    </p188:replyLst>
    <p188:txBody>
      <a:bodyPr/>
      <a:lstStyle/>
      <a:p>
        <a:endParaRPr lang="en-US"/>
      </a:p>
    </p188:txBody>
  </p188:cm>
</p188:cmLst>
</file>

<file path=ppt/comments/modernComment_136_FC224F50.xml><?xml version="1.0" encoding="utf-8"?>
<p188:cmLst xmlns:a="http://schemas.openxmlformats.org/drawingml/2006/main" xmlns:r="http://schemas.openxmlformats.org/officeDocument/2006/relationships" xmlns:p188="http://schemas.microsoft.com/office/powerpoint/2018/8/main">
  <p188:cm id="{20C61FF6-7355-40A7-B340-85C0F33FB837}" authorId="{52435D9F-2CF0-12E2-7524-0A4EC2DA395C}" created="2024-04-17T20:01:04.971">
    <pc:sldMkLst xmlns:pc="http://schemas.microsoft.com/office/powerpoint/2013/main/command">
      <pc:docMk/>
      <pc:sldMk cId="4230106960" sldId="310"/>
    </pc:sldMkLst>
    <p188:txBody>
      <a:bodyPr/>
      <a:lstStyle/>
      <a:p>
        <a:r>
          <a:rPr lang="en-US"/>
          <a:t>This program is designed specifically for nonoffender domestic violence survivors. Supportive group therapy offers a nurturing environment where members can share their experiences, feel understood, and receive support from peers who have faced similar challenges. Education should cover the complexities of DV and the resources available. This includes knowledge of legal rights and the development of strategic safety plans, as highlighted in the work of Albanesi et al. (2021). Additionally, group counseling should increase members' ability to cope trauma, foster resilience, and encourage  self-care. Evidence indicates the beneficial outcomes of IPV interventions that focus on facilitating access to social support networks, as demonstrated by Ogbe et al. (2020). Addressing domestic violence has a ripple effect on the community. By supporting survivors, counselors contribute to building safer communities where healthy relationships are valued and violence is not tolerated. This includes creating structural changes that shift power in our society such that violence and victimization are minimized (Richie, 2022). 
</a:t>
        </a:r>
      </a:p>
    </p188:txBody>
  </p188:cm>
</p188:cmLst>
</file>

<file path=ppt/comments/modernComment_137_DF6B43FE.xml><?xml version="1.0" encoding="utf-8"?>
<p188:cmLst xmlns:a="http://schemas.openxmlformats.org/drawingml/2006/main" xmlns:r="http://schemas.openxmlformats.org/officeDocument/2006/relationships" xmlns:p188="http://schemas.microsoft.com/office/powerpoint/2018/8/main">
  <p188:cm id="{A811691C-8BE3-4D29-A6C9-3927F2E4C57A}" authorId="{52435D9F-2CF0-12E2-7524-0A4EC2DA395C}" created="2024-04-17T21:09:42.721">
    <pc:sldMkLst xmlns:pc="http://schemas.microsoft.com/office/powerpoint/2013/main/command">
      <pc:docMk/>
      <pc:sldMk cId="3748348926" sldId="311"/>
    </pc:sldMkLst>
    <p188:txBody>
      <a:bodyPr/>
      <a:lstStyle/>
      <a:p>
        <a:r>
          <a:rPr lang="en-US"/>
          <a:t>Combining CBT and feminist therapy would be beneficial. CBT provides practical tools to help challenge negative thought patterns, manage emotions, and change behaviors. It assists participants in modifying distorted beliefs about themselves, relationships, and abuse. Cognitive restructuring can empower participants to develop healthier coping strategies and communication skills. Present-focused non-exposure CBT helps people attain safety while helping to reduce trauma/PTSD symptoms in DV victims (American Psychiatric Association, 2019). Feminist therapy recognizes the social, cultural, and systemic factors that contribute to domestic violence while emphasizing empowerment and equality. Facilitators validate experiences within a broader socio-political context, exploring power, oppression, and gender dynamics. This encourages participants to challenge traditional gender roles, assert their rights, and reclaim autonomy in their lives. "A feminist approach to rehabilitation would aim at dismantling internalized patriarchal mindsets that give survivors messages like: they must please others, they shouldn't express their emotions, what happened to them is their own fault" (U. Vindh.ya, 2020)
</a:t>
        </a:r>
      </a:p>
    </p188:txBody>
  </p188:cm>
</p188:cmLst>
</file>

<file path=ppt/comments/modernComment_138_33412EA8.xml><?xml version="1.0" encoding="utf-8"?>
<p188:cmLst xmlns:a="http://schemas.openxmlformats.org/drawingml/2006/main" xmlns:r="http://schemas.openxmlformats.org/officeDocument/2006/relationships" xmlns:p188="http://schemas.microsoft.com/office/powerpoint/2018/8/main">
  <p188:cm id="{A839711C-CAC0-45A0-A437-47086F7A60CE}" authorId="{52435D9F-2CF0-12E2-7524-0A4EC2DA395C}" created="2024-04-18T15:19:15.594">
    <ac:txMkLst xmlns:ac="http://schemas.microsoft.com/office/drawing/2013/main/command">
      <pc:docMk xmlns:pc="http://schemas.microsoft.com/office/powerpoint/2013/main/command"/>
      <pc:sldMk xmlns:pc="http://schemas.microsoft.com/office/powerpoint/2013/main/command" cId="859909800" sldId="312"/>
      <ac:spMk id="3" creationId="{DE597F60-88E2-C430-D52B-6604405AD55C}"/>
      <ac:txMk cp="347" len="224">
        <ac:context len="572" hash="1224412324"/>
      </ac:txMk>
    </ac:txMkLst>
    <p188:pos x="6989378" y="1886414"/>
    <p188:txBody>
      <a:bodyPr/>
      <a:lstStyle/>
      <a:p>
        <a:r>
          <a:rPr lang="en-US"/>
          <a:t>Group therapy can be beneficial for treating patients who face interpersonal challenges and pathologies; those who lack self-awareness; individuals who are action-oriented; patients experiencing isolation who would benefit from the dynamics of group interaction; and those who would gain from engaging with peers who can offer both challenges and support. It is crucial to screen candidates to exclude those who are unsuitable for group therapy, as their participation could negatively impact the group. Clients who cannot engage in the group's primary activities due to logistical, cognitive, or interpersonal issues should be omitted. Additionally, those in acute distress or are suicidal should be managed independently.</a:t>
        </a:r>
      </a:p>
    </p188:txBody>
  </p188:cm>
</p188:cmLst>
</file>

<file path=ppt/comments/modernComment_13A_F64B914D.xml><?xml version="1.0" encoding="utf-8"?>
<p188:cmLst xmlns:a="http://schemas.openxmlformats.org/drawingml/2006/main" xmlns:r="http://schemas.openxmlformats.org/officeDocument/2006/relationships" xmlns:p188="http://schemas.microsoft.com/office/powerpoint/2018/8/main">
  <p188:cm id="{63C21CA6-A463-420C-9DEB-0B59FC1A9157}" authorId="{52435D9F-2CF0-12E2-7524-0A4EC2DA395C}" created="2024-04-18T15:23:44.962">
    <pc:sldMkLst xmlns:pc="http://schemas.microsoft.com/office/powerpoint/2013/main/command">
      <pc:docMk/>
      <pc:sldMk cId="4132147533" sldId="314"/>
    </pc:sldMkLst>
    <p188:txBody>
      <a:bodyPr/>
      <a:lstStyle/>
      <a:p>
        <a:r>
          <a:rPr lang="en-US"/>
          <a:t>1. Introduction to Group Therapy Objectives: "Have you thought about any specific areas for growth that you’d like to address in this group? Understanding what you hope to achieve helps us align our group sessions to meet your personal development needs. What goals would you like to achieve during our sessions? Research shows that clear goals increase engagement and satisfaction with therapy. What are your expectations from the group therapy process? Identifying personal issues helps tailor therapy to individual needs within the group context."
2. Previous Group Experiences:  "Have you ever participated in any group therapy or similar group experience before? Discussing your previous group experiences helps us create a more supportive environment for you by addressing any concerns upfront and adjusting the group dynamics accordingly. Describe your previous group experiences - what was beneficial, and what was challenging? Past experiences can influence current expectations and behaviors. How comfortable are you with participating in group sessions? Do you have concerns or reservations?" 
3. Motivation and Participation Readiness: "On a scale of 1-10, how motivated are you to work on your identified goals in the group setting? By assessing your motivation, we can ensure that you are not only prepared but also actively involved in the process for your own and the group's benefit. What motivated you to seek participation in this group? Motivation is a critical predictor of engagement and outcomes in therapy. Are you willing to actively participate in group discussions and activities? Understanding your readiness helps us gauge and foster your active participation to maximize therapeutic benefits."</a:t>
        </a:r>
      </a:p>
    </p188:txBody>
  </p188:cm>
</p188:cmLst>
</file>

<file path=ppt/comments/modernComment_13E_8C6163AE.xml><?xml version="1.0" encoding="utf-8"?>
<p188:cmLst xmlns:a="http://schemas.openxmlformats.org/drawingml/2006/main" xmlns:r="http://schemas.openxmlformats.org/officeDocument/2006/relationships" xmlns:p188="http://schemas.microsoft.com/office/powerpoint/2018/8/main">
  <p188:cm id="{F5E89A9F-2C81-4045-93C7-890181F91AC1}" authorId="{52435D9F-2CF0-12E2-7524-0A4EC2DA395C}" created="2024-04-18T15:26:59.702">
    <pc:sldMkLst xmlns:pc="http://schemas.microsoft.com/office/powerpoint/2013/main/command">
      <pc:docMk/>
      <pc:sldMk cId="2355192750" sldId="318"/>
    </pc:sldMkLst>
    <p188:txBody>
      <a:bodyPr/>
      <a:lstStyle/>
      <a:p>
        <a:r>
          <a:rPr lang="en-US"/>
          <a:t>4. Comfort with Diversity and Inclusion:  "It’s important that you feel comfortable with and respected for your unique background. This respect fosters a trusting and open environment where all members can thrive. Comfort with diversity ensures that all group members feel understood and respected, which is vital for a safe and supportive therapy environment."
5. Safety and Well-Being:  "A safe environment is crucial for effective therapy. By ensuring your comfort and safety, we can engage more deeply and openly in discussions that promote healing. Ensuring safety is fundamental in therapy to allow open, vulnerable communication without fear of harm or discomfort. Maslow's Hierarchy of Needs places safety among the basic needs that must be fulfilled before individuals can focus on personal growth."
6. History of Therapy and Support Systems: "Understanding your previous experiences and current supports helps us provide a holistic approach to your therapy, ensuring that our group efforts complement other areas of your life."
Dealing with Stress: "By knowing how you manage stress and what topics you find triggering, we can tailor our sessions to better suit your coping styles, ensuring a supportive, not overwhelming, therapeutic experience. Effective stress and emotion management strategies are crucial for coping with discussions in therapy and for overall mental health."</a:t>
        </a:r>
      </a:p>
    </p188:txBody>
  </p188:cm>
</p188:cmLst>
</file>

<file path=ppt/comments/modernComment_13F_86E83A26.xml><?xml version="1.0" encoding="utf-8"?>
<p188:cmLst xmlns:a="http://schemas.openxmlformats.org/drawingml/2006/main" xmlns:r="http://schemas.openxmlformats.org/officeDocument/2006/relationships" xmlns:p188="http://schemas.microsoft.com/office/powerpoint/2018/8/main">
  <p188:cm id="{3799D8C9-D577-4B9D-9BDF-20FABCF79072}" authorId="{52435D9F-2CF0-12E2-7524-0A4EC2DA395C}" created="2024-04-18T16:50:16.454">
    <pc:sldMkLst xmlns:pc="http://schemas.microsoft.com/office/powerpoint/2013/main/command">
      <pc:docMk/>
      <pc:sldMk cId="2263366182" sldId="319"/>
    </pc:sldMkLst>
    <p188:txBody>
      <a:bodyPr/>
      <a:lstStyle/>
      <a:p>
        <a:r>
          <a:rPr lang="en-US"/>
          <a:t>8. Understanding of Key Concepts: "How do you define concepts such as domestic violence or other pertinent issues relevant to the group's focus? Ensuring we all have the same foundational understanding of critical issues like domestic violence helps facilitate more effective and meaningful discussions."
 9. Personal Development and Self-Care: "How do you prioritize self-care in your daily life? Discussing your self-care practices helps us understand how you maintain your mental and emotional health outside of therapy. What would help make you feel more comfortable participating in discussions about sensitive or challenging topics? Prioritizing self-care and personal development is critical in managing one's health."
10. Consent and Confidentiality: "Do you understand the confidentiality agreement and agree to maintain the confidentiality of the information shared in the group?Agreeing to confidentiality and understanding the group’s norms are crucial as they ensure that everyone feels safe to share openly, knowing their privacy will be respected. Are you aware of the group’s structure and the therapist’s role, and do you agree to abide by the norms set for the group sessions?"</a:t>
        </a:r>
      </a:p>
    </p188:txBody>
  </p188:cm>
</p188:cmLst>
</file>

<file path=ppt/comments/modernComment_140_7B7B02E3.xml><?xml version="1.0" encoding="utf-8"?>
<p188:cmLst xmlns:a="http://schemas.openxmlformats.org/drawingml/2006/main" xmlns:r="http://schemas.openxmlformats.org/officeDocument/2006/relationships" xmlns:p188="http://schemas.microsoft.com/office/powerpoint/2018/8/main">
  <p188:cm id="{E52742AB-2752-425A-B702-DE0C59D9F109}" authorId="{52435D9F-2CF0-12E2-7524-0A4EC2DA395C}" created="2024-04-18T15:45:49.780">
    <pc:sldMkLst xmlns:pc="http://schemas.microsoft.com/office/powerpoint/2013/main/command">
      <pc:docMk/>
      <pc:sldMk cId="2071659235" sldId="320"/>
    </pc:sldMkLst>
    <p188:txBody>
      <a:bodyPr/>
      <a:lstStyle/>
      <a:p>
        <a:r>
          <a:rPr lang="en-US"/>
          <a:t>Domestic violence continues to be a matter of supreme importance. In the year 2021, there were approximately 4,970 female victims of murder and nonnegligent manslaughter. According to law enforcement data, 34% of these tragic incidents resulted from assaults by an intimate partner. In comparison, about 6% of the 17,970 male homicide victims that year were killed by an intimate partner (Smith, 2022).
With regards to those served, Phoenix has a significant Hispanic/Latino population, which makes up much of the cultural fabric. Additionally, our area is home to Anglo-Americans, African Americans, Native Americans, Asian Americans, people from the Middle East, and more. Participants could come from a broad spectrum of cultural backgrounds, each bringing unique perspectives to the group dynamic. These sessions would be aimed at individuals who have experienced domestic violence but are not perpetrators. This includes victims of intimate partner violence, family violence, or domestic abuse, and who are seeking support, healing, and empowerment in a nonjudgmental environment. The group would cater to adults of any gender, age, sexual orientation, and cultural background and are willing to actively participate in the therapeutic process.</a:t>
        </a:r>
      </a:p>
    </p188:txBody>
  </p188:cm>
</p188:cmLst>
</file>

<file path=ppt/comments/modernComment_141_D8FEE7BA.xml><?xml version="1.0" encoding="utf-8"?>
<p188:cmLst xmlns:a="http://schemas.openxmlformats.org/drawingml/2006/main" xmlns:r="http://schemas.openxmlformats.org/officeDocument/2006/relationships" xmlns:p188="http://schemas.microsoft.com/office/powerpoint/2018/8/main">
  <p188:cm id="{7272CBA8-0399-4596-9BEB-ADCC66F5518D}" authorId="{52435D9F-2CF0-12E2-7524-0A4EC2DA395C}" created="2024-04-18T15:48:45.589">
    <pc:sldMkLst xmlns:pc="http://schemas.microsoft.com/office/powerpoint/2013/main/command">
      <pc:docMk/>
      <pc:sldMk cId="3640584122" sldId="321"/>
    </pc:sldMkLst>
    <p188:txBody>
      <a:bodyPr/>
      <a:lstStyle/>
      <a:p>
        <a:r>
          <a:rPr lang="en-US"/>
          <a:t>With 8-12 participants, the group:
- can offer diverse perspectives while maintaining intimacy 
- allows for meaningful interactions, support, and validation
- ensures that each member receives attention from the facilitator 
- provides personalized feedback and tailored interventions 
- helps members feel comfortable sharing personal experiences
- fosters trust, encouraging openness and vulnerability
- is more focused and productive
- provides opportunities to participate in group exercises without feeling overlooked
- easily manages group dynamics, communication patterns, conflicts, and power dynamics  
- effectively monitors interactions to ensure that all members have a voice
The goals of a counseling group are: 
- providing support
- promoting healing
- empowering participants to navigate their relationships in healthy ways
- providing a nonjudgmental space to express emotions and experiences, and receive validation and empathy 
- equip participants with coping strategies and resilience-building techniques 
- assist in developing personalized safety plans and establishing boundaries  
- assist with financial plans: financial strain is one of the hardships of DV that is often overlooked (Lin et al., 2022).
- increase understanding of power dynamics and the cycle of abuse
-  teach communication skills, assertiveness, and conflict resolution strategies 
- foster self-efficacy skills
- facilitate trauma processing 
- connect participants with community resources for ongoing support, legal assistance, housing, etc.</a:t>
        </a:r>
      </a:p>
    </p188:txBody>
  </p188:cm>
</p188:cmLst>
</file>

<file path=ppt/comments/modernComment_142_7ABE99DD.xml><?xml version="1.0" encoding="utf-8"?>
<p188:cmLst xmlns:a="http://schemas.openxmlformats.org/drawingml/2006/main" xmlns:r="http://schemas.openxmlformats.org/officeDocument/2006/relationships" xmlns:p188="http://schemas.microsoft.com/office/powerpoint/2018/8/main">
  <p188:cm id="{662A40C9-60BE-43EC-819C-26B754A9A178}" authorId="{52435D9F-2CF0-12E2-7524-0A4EC2DA395C}" created="2024-04-18T15:54:31.098">
    <pc:sldMkLst xmlns:pc="http://schemas.microsoft.com/office/powerpoint/2013/main/command">
      <pc:docMk/>
      <pc:sldMk cId="2059311581" sldId="322"/>
    </pc:sldMkLst>
    <p188:txBody>
      <a:bodyPr/>
      <a:lstStyle/>
      <a:p>
        <a:r>
          <a:rPr lang="en-US"/>
          <a:t>Ethical Considerations:
Facilitators must ensure the confidentiality of group members, their privacy, and anonymity. Participants should know the limits of confidentiality and why confidentiality may be breached, such as risk of harm to self or others. Members must provide informed consent, understanding the purpose, format, and potential risks and benefits. Facilitators should provide information about the group's structure, expectations, and boundaries, allowing participants to make informed decisions. Group leaders must demonstrate sensitivity to the diverse backgrounds, values, and beliefs of group members. Cultural considerations should inform the implementation of group interventions to ensure they are respectful, inclusive, and relevant. Facilitators must create a welcoming environment for all genders, sexual orientations, races, ethnicities, religions, and socio-economic backgrounds. Discriminatory language or behavior is unacceptable and should be addressed promptly. Facilitators must not engage in dual relationships, maintaining boundaries and refraining from any relationships that could compromise the therapeutic process.</a:t>
        </a:r>
      </a:p>
    </p188:txBody>
  </p188:cm>
</p188:cmLst>
</file>

<file path=ppt/comments/modernComment_143_FEB11A60.xml><?xml version="1.0" encoding="utf-8"?>
<p188:cmLst xmlns:a="http://schemas.openxmlformats.org/drawingml/2006/main" xmlns:r="http://schemas.openxmlformats.org/officeDocument/2006/relationships" xmlns:p188="http://schemas.microsoft.com/office/powerpoint/2018/8/main">
  <p188:cm id="{C430A395-C59B-4302-A62D-01D0B2185BE9}" authorId="{52435D9F-2CF0-12E2-7524-0A4EC2DA395C}" created="2024-04-18T16:58:21.673">
    <ac:deMkLst xmlns:ac="http://schemas.microsoft.com/office/drawing/2013/main/command">
      <pc:docMk xmlns:pc="http://schemas.microsoft.com/office/powerpoint/2013/main/command"/>
      <pc:sldMk xmlns:pc="http://schemas.microsoft.com/office/powerpoint/2013/main/command" cId="4273019488" sldId="323"/>
      <ac:spMk id="3" creationId="{DE597F60-88E2-C430-D52B-6604405AD55C}"/>
    </ac:deMkLst>
    <p188:txBody>
      <a:bodyPr/>
      <a:lstStyle/>
      <a:p>
        <a:r>
          <a:rPr lang="en-US"/>
          <a:t>It is crucial to carefully screen candidates to avoid including those who are not suitable for group therapy, as their participation could adversely affect both the individual and the overall group dynamics (Malhotra &amp; Baker, 2022). Each individual responds to trauma in unique ways. The success of group therapy significantly depends on the cohesiveness within the group. Individuals who feel alienated or judged may experience feelings of isolation, which can exacerbate symptoms. Discussing traumatic experiences can inadvertently lead to re-traumatization. Hearing about other people's abusive experiences can trigger one’s own traumatic memories. Dominant personalities can skew the group dynamic, which may inhibit more introverted members. For survivors of domestic violence, safety is a paramount concern. The fear that their abuser might learn about their participation in therapy can deter survivors from participation. Some survivors may have therapeutic needs that are better addressed in individual therapy settings — for example, dealing with other mental health disorders like depression or anxiety. For example, group psychotherapy proved to be only half as efficacious in reducing symptoms of PTSD than individual psychotherapy in some studies (Spiller et al., 2022).</a:t>
        </a:r>
      </a:p>
    </p188:txBody>
  </p188:cm>
</p188:cmLst>
</file>

<file path=ppt/comments/modernComment_146_2E0A6FD1.xml><?xml version="1.0" encoding="utf-8"?>
<p188:cmLst xmlns:a="http://schemas.openxmlformats.org/drawingml/2006/main" xmlns:r="http://schemas.openxmlformats.org/officeDocument/2006/relationships" xmlns:p188="http://schemas.microsoft.com/office/powerpoint/2018/8/main">
  <p188:cm id="{5CE7CC1D-4419-4F96-A456-512C84DCBB64}" authorId="{52435D9F-2CF0-12E2-7524-0A4EC2DA395C}" created="2024-04-18T18:33:19.099">
    <ac:deMkLst xmlns:ac="http://schemas.microsoft.com/office/drawing/2013/main/command">
      <pc:docMk xmlns:pc="http://schemas.microsoft.com/office/powerpoint/2013/main/command"/>
      <pc:sldMk xmlns:pc="http://schemas.microsoft.com/office/powerpoint/2013/main/command" cId="772435921" sldId="326"/>
      <ac:picMk id="8" creationId="{FFD2BD9F-962D-9BA5-14BE-C9CD52FEF9C7}"/>
    </ac:deMkLst>
    <p188:txBody>
      <a:bodyPr/>
      <a:lstStyle/>
      <a:p>
        <a:r>
          <a:rPr lang="en-US"/>
          <a:t>It is crucial to have a structured selection procedure in place to align clients with the group therapy settings that most closely match their individual needs. Some groups might only necessitate membership in a specific program, while others could demand a thorough review of the client's history. Conducting pregroup interviews and preparing clients are fundamental steps. Evaluators tasked with assigning clients to groups should not just review paperwork; personal interactions with each prospective member are vital. Evaluators ought to consider the client's expectations, concerns, and inclinations. It is beneficial to present clients with a variety of suitable choices. Allowing clients to make choices can enhance the therapeutic relationship, potentially leading to better outcomes. However, it is important to balance client autonomy with informed clinical advice when making group placement decisions.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4/18/2024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4/18/2024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4209986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26076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12</a:t>
            </a:fld>
            <a:endParaRPr lang="en-US" noProof="0" dirty="0"/>
          </a:p>
        </p:txBody>
      </p:sp>
    </p:spTree>
    <p:extLst>
      <p:ext uri="{BB962C8B-B14F-4D97-AF65-F5344CB8AC3E}">
        <p14:creationId xmlns:p14="http://schemas.microsoft.com/office/powerpoint/2010/main" val="218848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13</a:t>
            </a:fld>
            <a:endParaRPr lang="en-US" noProof="0" dirty="0"/>
          </a:p>
        </p:txBody>
      </p:sp>
    </p:spTree>
    <p:extLst>
      <p:ext uri="{BB962C8B-B14F-4D97-AF65-F5344CB8AC3E}">
        <p14:creationId xmlns:p14="http://schemas.microsoft.com/office/powerpoint/2010/main" val="221136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14</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16</a:t>
            </a:fld>
            <a:endParaRPr lang="en-US" noProof="0" dirty="0"/>
          </a:p>
        </p:txBody>
      </p:sp>
    </p:spTree>
    <p:extLst>
      <p:ext uri="{BB962C8B-B14F-4D97-AF65-F5344CB8AC3E}">
        <p14:creationId xmlns:p14="http://schemas.microsoft.com/office/powerpoint/2010/main" val="1105308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17</a:t>
            </a:fld>
            <a:endParaRPr lang="en-US" noProof="0" dirty="0"/>
          </a:p>
        </p:txBody>
      </p:sp>
    </p:spTree>
    <p:extLst>
      <p:ext uri="{BB962C8B-B14F-4D97-AF65-F5344CB8AC3E}">
        <p14:creationId xmlns:p14="http://schemas.microsoft.com/office/powerpoint/2010/main" val="428154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02628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3805139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19731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984359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347249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9</a:t>
            </a:fld>
            <a:endParaRPr lang="en-US" noProof="0" dirty="0"/>
          </a:p>
        </p:txBody>
      </p:sp>
    </p:spTree>
    <p:extLst>
      <p:ext uri="{BB962C8B-B14F-4D97-AF65-F5344CB8AC3E}">
        <p14:creationId xmlns:p14="http://schemas.microsoft.com/office/powerpoint/2010/main" val="258587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cstate="email">
            <a:alphaModFix/>
            <a:extLst>
              <a:ext uri="{28A0092B-C50C-407E-A947-70E740481C1C}">
                <a14:useLocalDpi xmlns:a14="http://schemas.microsoft.com/office/drawing/2010/main"/>
              </a:ex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3A_F64B914D.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3E_8C6163AE.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3F_86E83A2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46_2E0A6FD1.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186/s12905-"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s://doi.org/10.3390/ijerph192113825" TargetMode="External"/><Relationship Id="rId4" Type="http://schemas.openxmlformats.org/officeDocument/2006/relationships/hyperlink" Target="https://www.psychiatry.org/File%20Library/Psychiatrists/Cultural-Competency/IP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4103/psychiatry.IndianJPsychiatry_42_18"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s://doi.org/10.1007/s10834-022-09847-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62/daed_a_0189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doi.org/10.4324/9780367818531-6" TargetMode="External"/><Relationship Id="rId5" Type="http://schemas.openxmlformats.org/officeDocument/2006/relationships/hyperlink" Target="https://doi.org/10.1017/s0033291722001441" TargetMode="External"/><Relationship Id="rId4" Type="http://schemas.openxmlformats.org/officeDocument/2006/relationships/hyperlink" Target="https://bjs.ojp.gov/female-murder-victims-and-victim-offender-relationship-2021"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36_FC224F50.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40_7B7B02E3.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35_753CB6CB.xml"/><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41_D8FEE7BA.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37_DF6B43FE.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42_7ABE99DD.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38_33412EA8.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18/10/relationships/comments" Target="../comments/modernComment_143_FEB11A60.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915924" y="914400"/>
            <a:ext cx="10360152" cy="5029200"/>
          </a:xfrm>
        </p:spPr>
        <p:txBody>
          <a:bodyPr anchor="ctr"/>
          <a:lstStyle/>
          <a:p>
            <a:pPr>
              <a:lnSpc>
                <a:spcPct val="150000"/>
              </a:lnSpc>
            </a:pPr>
            <a:r>
              <a:rPr lang="en-US" dirty="0"/>
              <a:t>GROUP COUNSELING</a:t>
            </a:r>
            <a:br>
              <a:rPr lang="en-US" dirty="0"/>
            </a:br>
            <a:r>
              <a:rPr lang="en-US" sz="3600" dirty="0"/>
              <a:t>DOMESTIC VIOLENCE NONOFFENDERS</a:t>
            </a:r>
            <a:br>
              <a:rPr lang="en-US" sz="3600" dirty="0"/>
            </a:br>
            <a:br>
              <a:rPr lang="en-US" sz="3600" dirty="0"/>
            </a:br>
            <a:r>
              <a:rPr lang="en-US" sz="2400" dirty="0"/>
              <a:t>Terah Partridge</a:t>
            </a:r>
            <a:br>
              <a:rPr lang="en-US" sz="2400" dirty="0"/>
            </a:br>
            <a:r>
              <a:rPr lang="en-US" sz="2400" dirty="0"/>
              <a:t>Course 520, Dr. Tanisha Guy</a:t>
            </a:r>
            <a:br>
              <a:rPr lang="en-US" sz="2400" dirty="0"/>
            </a:br>
            <a:r>
              <a:rPr lang="en-US" sz="2400" dirty="0"/>
              <a:t>4/17/24</a:t>
            </a:r>
            <a:endParaRPr lang="en-US" dirty="0"/>
          </a:p>
        </p:txBody>
      </p:sp>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33A77B-664F-FFD3-D61A-0D344C269A12}"/>
              </a:ext>
            </a:extLst>
          </p:cNvPr>
          <p:cNvSpPr>
            <a:spLocks noGrp="1"/>
          </p:cNvSpPr>
          <p:nvPr>
            <p:ph type="title"/>
          </p:nvPr>
        </p:nvSpPr>
        <p:spPr>
          <a:xfrm>
            <a:off x="409904" y="0"/>
            <a:ext cx="10360152" cy="914400"/>
          </a:xfrm>
        </p:spPr>
        <p:txBody>
          <a:bodyPr/>
          <a:lstStyle/>
          <a:p>
            <a:r>
              <a:rPr lang="en-US" sz="3200" dirty="0"/>
              <a:t>SCREENING QUESTIONS 1-3</a:t>
            </a:r>
            <a:endParaRPr lang="en-US" dirty="0"/>
          </a:p>
        </p:txBody>
      </p:sp>
      <p:sp>
        <p:nvSpPr>
          <p:cNvPr id="3" name="Content Placeholder 2">
            <a:extLst>
              <a:ext uri="{FF2B5EF4-FFF2-40B4-BE49-F238E27FC236}">
                <a16:creationId xmlns:a16="http://schemas.microsoft.com/office/drawing/2014/main" id="{DA4B0F3C-5228-C9FB-1212-1D4894C80B46}"/>
              </a:ext>
            </a:extLst>
          </p:cNvPr>
          <p:cNvSpPr>
            <a:spLocks noGrp="1"/>
          </p:cNvSpPr>
          <p:nvPr>
            <p:ph sz="quarter" idx="13"/>
          </p:nvPr>
        </p:nvSpPr>
        <p:spPr>
          <a:xfrm>
            <a:off x="409904" y="1208690"/>
            <a:ext cx="11035861" cy="5286703"/>
          </a:xfrm>
        </p:spPr>
        <p:txBody>
          <a:bodyPr>
            <a:normAutofit/>
          </a:bodyPr>
          <a:lstStyle/>
          <a:p>
            <a:pPr algn="l">
              <a:buFont typeface="+mj-lt"/>
              <a:buAutoNum type="arabicPeriod"/>
            </a:pPr>
            <a:r>
              <a:rPr lang="en-US" b="1" i="0" dirty="0">
                <a:solidFill>
                  <a:srgbClr val="0D0D0D"/>
                </a:solidFill>
                <a:effectLst/>
                <a:latin typeface="Söhne"/>
              </a:rPr>
              <a:t>Introduction to Group Therapy Objectives</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Have you thought about any specific areas for growth that you</a:t>
            </a:r>
            <a:r>
              <a:rPr lang="en-US" dirty="0">
                <a:solidFill>
                  <a:srgbClr val="0D0D0D"/>
                </a:solidFill>
                <a:latin typeface="Söhne"/>
              </a:rPr>
              <a:t>’d</a:t>
            </a:r>
            <a:r>
              <a:rPr lang="en-US" b="0" i="0" dirty="0">
                <a:solidFill>
                  <a:srgbClr val="0D0D0D"/>
                </a:solidFill>
                <a:effectLst/>
                <a:latin typeface="Söhne"/>
              </a:rPr>
              <a:t> like to address in this group?</a:t>
            </a:r>
          </a:p>
          <a:p>
            <a:pPr marL="742950" lvl="1" indent="-285750" algn="l">
              <a:buFont typeface="+mj-lt"/>
              <a:buAutoNum type="arabicPeriod"/>
            </a:pPr>
            <a:r>
              <a:rPr lang="en-US" b="0" i="0" dirty="0">
                <a:solidFill>
                  <a:srgbClr val="0D0D0D"/>
                </a:solidFill>
                <a:effectLst/>
                <a:latin typeface="Söhne"/>
              </a:rPr>
              <a:t>What goals would you like to achieve during our sessions?</a:t>
            </a:r>
          </a:p>
          <a:p>
            <a:pPr marL="742950" lvl="1" indent="-285750" algn="l">
              <a:buFont typeface="+mj-lt"/>
              <a:buAutoNum type="arabicPeriod"/>
            </a:pPr>
            <a:r>
              <a:rPr lang="en-US" b="0" i="0" dirty="0">
                <a:solidFill>
                  <a:srgbClr val="0D0D0D"/>
                </a:solidFill>
                <a:effectLst/>
                <a:latin typeface="Söhne"/>
              </a:rPr>
              <a:t>What are your expectations from the group therapy process?</a:t>
            </a:r>
          </a:p>
          <a:p>
            <a:pPr algn="l">
              <a:buFont typeface="+mj-lt"/>
              <a:buAutoNum type="arabicPeriod"/>
            </a:pPr>
            <a:r>
              <a:rPr lang="en-US" b="1" i="0" dirty="0">
                <a:solidFill>
                  <a:srgbClr val="0D0D0D"/>
                </a:solidFill>
                <a:effectLst/>
                <a:latin typeface="Söhne"/>
              </a:rPr>
              <a:t>Previous Group Experiences</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Have you ever participated in any group therapy or similar group experience before?</a:t>
            </a:r>
          </a:p>
          <a:p>
            <a:pPr marL="742950" lvl="1" indent="-285750" algn="l">
              <a:buFont typeface="+mj-lt"/>
              <a:buAutoNum type="arabicPeriod"/>
            </a:pPr>
            <a:r>
              <a:rPr lang="en-US" dirty="0">
                <a:solidFill>
                  <a:srgbClr val="0D0D0D"/>
                </a:solidFill>
                <a:latin typeface="Söhne"/>
              </a:rPr>
              <a:t>D</a:t>
            </a:r>
            <a:r>
              <a:rPr lang="en-US" b="0" i="0" dirty="0">
                <a:solidFill>
                  <a:srgbClr val="0D0D0D"/>
                </a:solidFill>
                <a:effectLst/>
                <a:latin typeface="Söhne"/>
              </a:rPr>
              <a:t>escribe your previous group experiences - what was beneficial, and what was challenging?</a:t>
            </a:r>
          </a:p>
          <a:p>
            <a:pPr marL="742950" lvl="1" indent="-285750" algn="l">
              <a:buFont typeface="+mj-lt"/>
              <a:buAutoNum type="arabicPeriod"/>
            </a:pPr>
            <a:r>
              <a:rPr lang="en-US" b="0" i="0" dirty="0">
                <a:solidFill>
                  <a:srgbClr val="0D0D0D"/>
                </a:solidFill>
                <a:effectLst/>
                <a:latin typeface="Söhne"/>
              </a:rPr>
              <a:t>How comfortable are you with participating in group sessions? Do you have concerns or reservations?</a:t>
            </a:r>
          </a:p>
          <a:p>
            <a:pPr algn="l">
              <a:buFont typeface="+mj-lt"/>
              <a:buAutoNum type="arabicPeriod"/>
            </a:pPr>
            <a:r>
              <a:rPr lang="en-US" b="1" i="0" dirty="0">
                <a:solidFill>
                  <a:srgbClr val="0D0D0D"/>
                </a:solidFill>
                <a:effectLst/>
                <a:latin typeface="Söhne"/>
              </a:rPr>
              <a:t>Motivation and Participation Readiness</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On a scale of 1-10, how motivated are you to work on your identified goals in the group setting?</a:t>
            </a:r>
          </a:p>
          <a:p>
            <a:pPr marL="742950" lvl="1" indent="-285750" algn="l">
              <a:buFont typeface="+mj-lt"/>
              <a:buAutoNum type="arabicPeriod"/>
            </a:pPr>
            <a:r>
              <a:rPr lang="en-US" b="0" i="0" dirty="0">
                <a:solidFill>
                  <a:srgbClr val="0D0D0D"/>
                </a:solidFill>
                <a:effectLst/>
                <a:latin typeface="Söhne"/>
              </a:rPr>
              <a:t>What motivated you to seek participation in this group?</a:t>
            </a:r>
          </a:p>
          <a:p>
            <a:pPr marL="742950" lvl="1" indent="-285750" algn="l">
              <a:buFont typeface="+mj-lt"/>
              <a:buAutoNum type="arabicPeriod"/>
            </a:pPr>
            <a:r>
              <a:rPr lang="en-US" b="0" i="0" dirty="0">
                <a:solidFill>
                  <a:srgbClr val="0D0D0D"/>
                </a:solidFill>
                <a:effectLst/>
                <a:latin typeface="Söhne"/>
              </a:rPr>
              <a:t>Are you willing to actively participate in group discussions and activities?</a:t>
            </a:r>
          </a:p>
          <a:p>
            <a:pPr marL="0" indent="0">
              <a:buNone/>
            </a:pPr>
            <a:endParaRPr lang="en-US" dirty="0"/>
          </a:p>
        </p:txBody>
      </p:sp>
      <p:sp>
        <p:nvSpPr>
          <p:cNvPr id="4" name="Slide Number Placeholder 3">
            <a:extLst>
              <a:ext uri="{FF2B5EF4-FFF2-40B4-BE49-F238E27FC236}">
                <a16:creationId xmlns:a16="http://schemas.microsoft.com/office/drawing/2014/main" id="{AE59500A-4B75-29F9-CE37-C3E13D6A566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10</a:t>
            </a:fld>
            <a:endParaRPr lang="en-US" dirty="0"/>
          </a:p>
        </p:txBody>
      </p:sp>
    </p:spTree>
    <p:extLst>
      <p:ext uri="{BB962C8B-B14F-4D97-AF65-F5344CB8AC3E}">
        <p14:creationId xmlns:p14="http://schemas.microsoft.com/office/powerpoint/2010/main" val="4132147533"/>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33A77B-664F-FFD3-D61A-0D344C269A12}"/>
              </a:ext>
            </a:extLst>
          </p:cNvPr>
          <p:cNvSpPr>
            <a:spLocks noGrp="1"/>
          </p:cNvSpPr>
          <p:nvPr>
            <p:ph type="title"/>
          </p:nvPr>
        </p:nvSpPr>
        <p:spPr>
          <a:xfrm>
            <a:off x="409904" y="0"/>
            <a:ext cx="10360152" cy="914400"/>
          </a:xfrm>
        </p:spPr>
        <p:txBody>
          <a:bodyPr/>
          <a:lstStyle/>
          <a:p>
            <a:r>
              <a:rPr lang="en-US" sz="3200" dirty="0"/>
              <a:t>SCREENING QUESTIONS </a:t>
            </a:r>
            <a:r>
              <a:rPr lang="en-US" dirty="0"/>
              <a:t>4-7</a:t>
            </a:r>
          </a:p>
        </p:txBody>
      </p:sp>
      <p:sp>
        <p:nvSpPr>
          <p:cNvPr id="3" name="Content Placeholder 2">
            <a:extLst>
              <a:ext uri="{FF2B5EF4-FFF2-40B4-BE49-F238E27FC236}">
                <a16:creationId xmlns:a16="http://schemas.microsoft.com/office/drawing/2014/main" id="{DA4B0F3C-5228-C9FB-1212-1D4894C80B46}"/>
              </a:ext>
            </a:extLst>
          </p:cNvPr>
          <p:cNvSpPr>
            <a:spLocks noGrp="1"/>
          </p:cNvSpPr>
          <p:nvPr>
            <p:ph sz="quarter" idx="13"/>
          </p:nvPr>
        </p:nvSpPr>
        <p:spPr>
          <a:xfrm>
            <a:off x="409904" y="1229710"/>
            <a:ext cx="11035861" cy="5286703"/>
          </a:xfrm>
        </p:spPr>
        <p:txBody>
          <a:bodyPr>
            <a:normAutofit fontScale="92500"/>
          </a:bodyPr>
          <a:lstStyle/>
          <a:p>
            <a:pPr marL="0" indent="0" algn="l">
              <a:buNone/>
            </a:pPr>
            <a:r>
              <a:rPr lang="en-US" b="1" i="0" dirty="0">
                <a:solidFill>
                  <a:srgbClr val="0D0D0D"/>
                </a:solidFill>
                <a:effectLst/>
                <a:latin typeface="Söhne"/>
              </a:rPr>
              <a:t>4. Comfort with Diversity and Inclusion</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What diversity factors are significant to you (e.g., age, gender, disability, sexual orientation, race, religion, cultural background, ethnicity, nationality, socioeconomic background, geographical location)?</a:t>
            </a:r>
          </a:p>
          <a:p>
            <a:pPr marL="742950" lvl="1" indent="-285750" algn="l">
              <a:buFont typeface="+mj-lt"/>
              <a:buAutoNum type="arabicPeriod"/>
            </a:pPr>
            <a:r>
              <a:rPr lang="en-US" b="0" i="0" dirty="0">
                <a:solidFill>
                  <a:srgbClr val="0D0D0D"/>
                </a:solidFill>
                <a:effectLst/>
                <a:latin typeface="Söhne"/>
              </a:rPr>
              <a:t>Would you feel comfortable discussing issues related to your own diversity in the group?</a:t>
            </a:r>
          </a:p>
          <a:p>
            <a:pPr marL="742950" lvl="1" indent="-285750" algn="l">
              <a:buFont typeface="+mj-lt"/>
              <a:buAutoNum type="arabicPeriod"/>
            </a:pPr>
            <a:r>
              <a:rPr lang="en-US" b="0" i="0" dirty="0">
                <a:solidFill>
                  <a:srgbClr val="0D0D0D"/>
                </a:solidFill>
                <a:effectLst/>
                <a:latin typeface="Söhne"/>
              </a:rPr>
              <a:t>How prepared are you to engage with and respect the diversity of other group members?</a:t>
            </a:r>
          </a:p>
          <a:p>
            <a:pPr marL="0" indent="0" algn="l">
              <a:buNone/>
            </a:pPr>
            <a:r>
              <a:rPr lang="en-US" b="1" i="0" dirty="0">
                <a:solidFill>
                  <a:srgbClr val="0D0D0D"/>
                </a:solidFill>
                <a:effectLst/>
                <a:latin typeface="Söhne"/>
              </a:rPr>
              <a:t>5. Safety and Well-being</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Are you currently in a safe living situation?</a:t>
            </a:r>
          </a:p>
          <a:p>
            <a:pPr marL="742950" lvl="1" indent="-285750" algn="l">
              <a:buFont typeface="+mj-lt"/>
              <a:buAutoNum type="arabicPeriod"/>
            </a:pPr>
            <a:r>
              <a:rPr lang="en-US" b="0" i="0" dirty="0">
                <a:solidFill>
                  <a:srgbClr val="0D0D0D"/>
                </a:solidFill>
                <a:effectLst/>
                <a:latin typeface="Söhne"/>
              </a:rPr>
              <a:t>Is there anyone in particular you would feel uncomfortable having in your group? If so, why?</a:t>
            </a:r>
          </a:p>
          <a:p>
            <a:pPr marL="0" indent="0" algn="l">
              <a:buNone/>
            </a:pPr>
            <a:r>
              <a:rPr lang="en-US" b="1" dirty="0">
                <a:solidFill>
                  <a:srgbClr val="0D0D0D"/>
                </a:solidFill>
                <a:latin typeface="Söhne"/>
              </a:rPr>
              <a:t>6. h</a:t>
            </a:r>
            <a:r>
              <a:rPr lang="en-US" b="1" i="0" dirty="0">
                <a:solidFill>
                  <a:srgbClr val="0D0D0D"/>
                </a:solidFill>
                <a:effectLst/>
                <a:latin typeface="Söhne"/>
              </a:rPr>
              <a:t>istory of Therapy and Support Systems</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Have you previously participated in any form of therapy, including support groups?</a:t>
            </a:r>
          </a:p>
          <a:p>
            <a:pPr marL="742950" lvl="1" indent="-285750" algn="l">
              <a:buFont typeface="+mj-lt"/>
              <a:buAutoNum type="arabicPeriod"/>
            </a:pPr>
            <a:r>
              <a:rPr lang="en-US" b="0" i="0" dirty="0">
                <a:solidFill>
                  <a:srgbClr val="0D0D0D"/>
                </a:solidFill>
                <a:effectLst/>
                <a:latin typeface="Söhne"/>
              </a:rPr>
              <a:t>What support systems do you currently have in place (e.g., friends, family, professional counseling)?</a:t>
            </a:r>
          </a:p>
          <a:p>
            <a:pPr marL="0" indent="0" algn="l">
              <a:buNone/>
            </a:pPr>
            <a:r>
              <a:rPr lang="en-US" b="1" i="0" dirty="0">
                <a:solidFill>
                  <a:srgbClr val="0D0D0D"/>
                </a:solidFill>
                <a:effectLst/>
                <a:latin typeface="Söhne"/>
              </a:rPr>
              <a:t>7. dealing with Stress and Emotional Challenges</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How do you cope with stress and difficult emotions?</a:t>
            </a:r>
          </a:p>
          <a:p>
            <a:pPr marL="742950" lvl="1" indent="-285750" algn="l">
              <a:buFont typeface="+mj-lt"/>
              <a:buAutoNum type="arabicPeriod"/>
            </a:pPr>
            <a:r>
              <a:rPr lang="en-US" b="0" i="0" dirty="0">
                <a:solidFill>
                  <a:srgbClr val="0D0D0D"/>
                </a:solidFill>
                <a:effectLst/>
                <a:latin typeface="Söhne"/>
              </a:rPr>
              <a:t>Are there any specific triggers or topics you prefer to avoid discussing in the group setting?</a:t>
            </a:r>
          </a:p>
          <a:p>
            <a:pPr marL="0" indent="0">
              <a:buNone/>
            </a:pPr>
            <a:endParaRPr lang="en-US" dirty="0"/>
          </a:p>
        </p:txBody>
      </p:sp>
      <p:sp>
        <p:nvSpPr>
          <p:cNvPr id="4" name="Slide Number Placeholder 3">
            <a:extLst>
              <a:ext uri="{FF2B5EF4-FFF2-40B4-BE49-F238E27FC236}">
                <a16:creationId xmlns:a16="http://schemas.microsoft.com/office/drawing/2014/main" id="{AE59500A-4B75-29F9-CE37-C3E13D6A566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11</a:t>
            </a:fld>
            <a:endParaRPr lang="en-US" dirty="0"/>
          </a:p>
        </p:txBody>
      </p:sp>
    </p:spTree>
    <p:extLst>
      <p:ext uri="{BB962C8B-B14F-4D97-AF65-F5344CB8AC3E}">
        <p14:creationId xmlns:p14="http://schemas.microsoft.com/office/powerpoint/2010/main" val="2355192750"/>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33A77B-664F-FFD3-D61A-0D344C269A12}"/>
              </a:ext>
            </a:extLst>
          </p:cNvPr>
          <p:cNvSpPr>
            <a:spLocks noGrp="1"/>
          </p:cNvSpPr>
          <p:nvPr>
            <p:ph type="title"/>
          </p:nvPr>
        </p:nvSpPr>
        <p:spPr>
          <a:xfrm>
            <a:off x="409904" y="0"/>
            <a:ext cx="10360152" cy="914400"/>
          </a:xfrm>
        </p:spPr>
        <p:txBody>
          <a:bodyPr/>
          <a:lstStyle/>
          <a:p>
            <a:r>
              <a:rPr lang="en-US" sz="3200" dirty="0"/>
              <a:t>SCREENING QUESTIONS 8-10</a:t>
            </a:r>
            <a:endParaRPr lang="en-US" dirty="0"/>
          </a:p>
        </p:txBody>
      </p:sp>
      <p:sp>
        <p:nvSpPr>
          <p:cNvPr id="3" name="Content Placeholder 2">
            <a:extLst>
              <a:ext uri="{FF2B5EF4-FFF2-40B4-BE49-F238E27FC236}">
                <a16:creationId xmlns:a16="http://schemas.microsoft.com/office/drawing/2014/main" id="{DA4B0F3C-5228-C9FB-1212-1D4894C80B46}"/>
              </a:ext>
            </a:extLst>
          </p:cNvPr>
          <p:cNvSpPr>
            <a:spLocks noGrp="1"/>
          </p:cNvSpPr>
          <p:nvPr>
            <p:ph sz="quarter" idx="13"/>
          </p:nvPr>
        </p:nvSpPr>
        <p:spPr>
          <a:xfrm>
            <a:off x="409904" y="1242392"/>
            <a:ext cx="11035861" cy="5274022"/>
          </a:xfrm>
        </p:spPr>
        <p:txBody>
          <a:bodyPr>
            <a:normAutofit/>
          </a:bodyPr>
          <a:lstStyle/>
          <a:p>
            <a:pPr marL="0" indent="0" algn="l">
              <a:buNone/>
            </a:pPr>
            <a:r>
              <a:rPr lang="en-US" b="1" i="0" dirty="0">
                <a:solidFill>
                  <a:srgbClr val="0D0D0D"/>
                </a:solidFill>
                <a:effectLst/>
                <a:latin typeface="Söhne"/>
              </a:rPr>
              <a:t>8. Understanding of Key Concepts</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How do you define concepts such as domestic violence or other pertinent issues relevant to the group's focus?</a:t>
            </a:r>
          </a:p>
          <a:p>
            <a:pPr marL="457200" lvl="1" indent="0" algn="l">
              <a:buNone/>
            </a:pPr>
            <a:endParaRPr lang="en-US" b="0" i="0" dirty="0">
              <a:solidFill>
                <a:srgbClr val="0D0D0D"/>
              </a:solidFill>
              <a:effectLst/>
              <a:latin typeface="Söhne"/>
            </a:endParaRPr>
          </a:p>
          <a:p>
            <a:pPr marL="0" indent="0" algn="l">
              <a:buNone/>
            </a:pPr>
            <a:r>
              <a:rPr lang="en-US" b="1" i="0" dirty="0">
                <a:solidFill>
                  <a:srgbClr val="0D0D0D"/>
                </a:solidFill>
                <a:effectLst/>
                <a:latin typeface="Söhne"/>
              </a:rPr>
              <a:t>9. Personal Development and Self-Care</a:t>
            </a:r>
            <a:endParaRPr lang="en-US" b="0" i="0" dirty="0">
              <a:solidFill>
                <a:srgbClr val="0D0D0D"/>
              </a:solidFill>
              <a:effectLst/>
              <a:latin typeface="Söhne"/>
            </a:endParaRPr>
          </a:p>
          <a:p>
            <a:pPr marL="742950" lvl="1" indent="-285750" algn="l">
              <a:buFont typeface="+mj-lt"/>
              <a:buAutoNum type="arabicPeriod"/>
            </a:pPr>
            <a:r>
              <a:rPr lang="en-US" b="0" i="0" dirty="0">
                <a:solidFill>
                  <a:srgbClr val="0D0D0D"/>
                </a:solidFill>
                <a:effectLst/>
                <a:latin typeface="Söhne"/>
              </a:rPr>
              <a:t>How do you prioritize self-care in your daily life?</a:t>
            </a:r>
          </a:p>
          <a:p>
            <a:pPr marL="742950" lvl="1" indent="-285750" algn="l">
              <a:buFont typeface="+mj-lt"/>
              <a:buAutoNum type="arabicPeriod"/>
            </a:pPr>
            <a:r>
              <a:rPr lang="en-US" b="0" i="0" dirty="0">
                <a:solidFill>
                  <a:srgbClr val="0D0D0D"/>
                </a:solidFill>
                <a:effectLst/>
                <a:latin typeface="Söhne"/>
              </a:rPr>
              <a:t>What would help make you feel more comfortable participating in discussions about sensitive or challenging topics?</a:t>
            </a:r>
          </a:p>
          <a:p>
            <a:pPr marL="457200" lvl="1" indent="0" algn="l">
              <a:buNone/>
            </a:pPr>
            <a:endParaRPr lang="en-US" b="0" i="0" dirty="0">
              <a:solidFill>
                <a:srgbClr val="0D0D0D"/>
              </a:solidFill>
              <a:effectLst/>
              <a:latin typeface="Söhne"/>
            </a:endParaRPr>
          </a:p>
          <a:p>
            <a:pPr marL="0" indent="0" algn="l">
              <a:buNone/>
            </a:pPr>
            <a:r>
              <a:rPr lang="en-US" b="1" i="0" dirty="0">
                <a:solidFill>
                  <a:srgbClr val="0D0D0D"/>
                </a:solidFill>
                <a:effectLst/>
                <a:latin typeface="Söhne"/>
              </a:rPr>
              <a:t>10. Consent and Confidentiality</a:t>
            </a:r>
            <a:endParaRPr lang="en-US" dirty="0">
              <a:solidFill>
                <a:srgbClr val="0D0D0D"/>
              </a:solidFill>
              <a:latin typeface="Söhne"/>
            </a:endParaRPr>
          </a:p>
          <a:p>
            <a:pPr marL="914400" lvl="1" indent="-457200">
              <a:buFont typeface="+mj-lt"/>
              <a:buAutoNum type="arabicPeriod"/>
            </a:pPr>
            <a:r>
              <a:rPr lang="en-US" b="0" i="0" dirty="0">
                <a:solidFill>
                  <a:srgbClr val="0D0D0D"/>
                </a:solidFill>
                <a:effectLst/>
                <a:latin typeface="Söhne"/>
              </a:rPr>
              <a:t>Do you understand the confidentiality agreement and agree to maintain the confidentiality of the information shared in the group?</a:t>
            </a:r>
          </a:p>
          <a:p>
            <a:pPr marL="914400" lvl="1" indent="-457200">
              <a:buFont typeface="+mj-lt"/>
              <a:buAutoNum type="arabicPeriod"/>
            </a:pPr>
            <a:r>
              <a:rPr lang="en-US" b="0" i="0" dirty="0">
                <a:solidFill>
                  <a:srgbClr val="0D0D0D"/>
                </a:solidFill>
                <a:effectLst/>
                <a:latin typeface="Söhne"/>
              </a:rPr>
              <a:t>Are you aware of the group’s structure and the therapist’s role, and do you agree to abide by the norms set for the group sessions?</a:t>
            </a:r>
          </a:p>
          <a:p>
            <a:pPr marL="0" indent="0">
              <a:buNone/>
            </a:pPr>
            <a:endParaRPr lang="en-US" dirty="0"/>
          </a:p>
        </p:txBody>
      </p:sp>
      <p:sp>
        <p:nvSpPr>
          <p:cNvPr id="4" name="Slide Number Placeholder 3">
            <a:extLst>
              <a:ext uri="{FF2B5EF4-FFF2-40B4-BE49-F238E27FC236}">
                <a16:creationId xmlns:a16="http://schemas.microsoft.com/office/drawing/2014/main" id="{AE59500A-4B75-29F9-CE37-C3E13D6A566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12</a:t>
            </a:fld>
            <a:endParaRPr lang="en-US" dirty="0"/>
          </a:p>
        </p:txBody>
      </p:sp>
    </p:spTree>
    <p:extLst>
      <p:ext uri="{BB962C8B-B14F-4D97-AF65-F5344CB8AC3E}">
        <p14:creationId xmlns:p14="http://schemas.microsoft.com/office/powerpoint/2010/main" val="226336618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EE45-3924-5A20-4FDE-7EA6BBEBD06F}"/>
              </a:ext>
            </a:extLst>
          </p:cNvPr>
          <p:cNvSpPr>
            <a:spLocks noGrp="1"/>
          </p:cNvSpPr>
          <p:nvPr>
            <p:ph type="title"/>
          </p:nvPr>
        </p:nvSpPr>
        <p:spPr>
          <a:xfrm>
            <a:off x="546537" y="336332"/>
            <a:ext cx="6510245" cy="798786"/>
          </a:xfrm>
        </p:spPr>
        <p:txBody>
          <a:bodyPr/>
          <a:lstStyle/>
          <a:p>
            <a:r>
              <a:rPr lang="en-US" sz="3200" dirty="0"/>
              <a:t>FINAL GROUP </a:t>
            </a:r>
            <a:br>
              <a:rPr lang="en-US" sz="3200" dirty="0"/>
            </a:br>
            <a:r>
              <a:rPr lang="en-US" sz="3200" dirty="0"/>
              <a:t>SELECTION PROCESS</a:t>
            </a:r>
          </a:p>
        </p:txBody>
      </p:sp>
      <p:pic>
        <p:nvPicPr>
          <p:cNvPr id="8" name="Picture Placeholder 21" descr="People holding hands">
            <a:extLst>
              <a:ext uri="{FF2B5EF4-FFF2-40B4-BE49-F238E27FC236}">
                <a16:creationId xmlns:a16="http://schemas.microsoft.com/office/drawing/2014/main" id="{FFD2BD9F-962D-9BA5-14BE-C9CD52FEF9C7}"/>
              </a:ext>
            </a:extLst>
          </p:cNvPr>
          <p:cNvPicPr>
            <a:picLocks noGrp="1" noChangeAspect="1"/>
          </p:cNvPicPr>
          <p:nvPr>
            <p:ph type="pic" idx="1"/>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8187050" y="0"/>
            <a:ext cx="4004950" cy="5507421"/>
          </a:xfrm>
        </p:spPr>
      </p:pic>
      <p:sp>
        <p:nvSpPr>
          <p:cNvPr id="3" name="TextBox 2">
            <a:extLst>
              <a:ext uri="{FF2B5EF4-FFF2-40B4-BE49-F238E27FC236}">
                <a16:creationId xmlns:a16="http://schemas.microsoft.com/office/drawing/2014/main" id="{167D6376-D9B4-55A7-0A4E-ABF262B4756A}"/>
              </a:ext>
            </a:extLst>
          </p:cNvPr>
          <p:cNvSpPr txBox="1"/>
          <p:nvPr/>
        </p:nvSpPr>
        <p:spPr>
          <a:xfrm>
            <a:off x="546537" y="1492926"/>
            <a:ext cx="6092802" cy="5016758"/>
          </a:xfrm>
          <a:prstGeom prst="rect">
            <a:avLst/>
          </a:prstGeom>
          <a:noFill/>
        </p:spPr>
        <p:txBody>
          <a:bodyPr wrap="square" rtlCol="0">
            <a:spAutoFit/>
          </a:bodyPr>
          <a:lstStyle/>
          <a:p>
            <a:pPr algn="l"/>
            <a:r>
              <a:rPr lang="en-US" sz="2000" b="1" dirty="0">
                <a:solidFill>
                  <a:srgbClr val="000000"/>
                </a:solidFill>
                <a:latin typeface="Times New Roman" panose="02020603050405020304" pitchFamily="18" charset="0"/>
              </a:rPr>
              <a:t>Putting the Group Together</a:t>
            </a:r>
            <a:endParaRPr lang="en-US" sz="2000" b="1" i="0" dirty="0">
              <a:solidFill>
                <a:srgbClr val="000000"/>
              </a:solidFill>
              <a:effectLst/>
              <a:latin typeface="Times New Roman" panose="02020603050405020304" pitchFamily="18" charset="0"/>
            </a:endParaRPr>
          </a:p>
          <a:p>
            <a:pPr algn="l"/>
            <a:endParaRPr lang="en-US" sz="2000" b="0" i="0" dirty="0">
              <a:solidFill>
                <a:srgbClr val="000000"/>
              </a:solidFill>
              <a:effectLst/>
              <a:latin typeface="Times New Roman" panose="02020603050405020304" pitchFamily="18" charset="0"/>
            </a:endParaRP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rPr>
              <a:t>A formal selection process is essential</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rPr>
              <a:t>Some groups may require only that members be participants in a particular program</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rPr>
              <a:t>Others may require a review of the client's case history</a:t>
            </a:r>
          </a:p>
          <a:p>
            <a:pPr marL="342900" indent="-342900" algn="l">
              <a:buFont typeface="Arial" panose="020B0604020202020204" pitchFamily="34" charset="0"/>
              <a:buChar char="•"/>
            </a:pPr>
            <a:r>
              <a:rPr lang="en-US" sz="2000" dirty="0" err="1">
                <a:solidFill>
                  <a:srgbClr val="000000"/>
                </a:solidFill>
                <a:latin typeface="Times New Roman" panose="02020603050405020304" pitchFamily="18" charset="0"/>
              </a:rPr>
              <a:t>P</a:t>
            </a:r>
            <a:r>
              <a:rPr lang="en-US" sz="2000" b="0" i="0" dirty="0" err="1">
                <a:solidFill>
                  <a:srgbClr val="000000"/>
                </a:solidFill>
                <a:effectLst/>
                <a:latin typeface="Times New Roman" panose="02020603050405020304" pitchFamily="18" charset="0"/>
              </a:rPr>
              <a:t>regroup</a:t>
            </a:r>
            <a:r>
              <a:rPr lang="en-US" sz="2000" b="0" i="0" dirty="0">
                <a:solidFill>
                  <a:srgbClr val="000000"/>
                </a:solidFill>
                <a:effectLst/>
                <a:latin typeface="Times New Roman" panose="02020603050405020304" pitchFamily="18" charset="0"/>
              </a:rPr>
              <a:t> interviews and client preparation are essential</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rPr>
              <a:t>Client evaluators should meet with each candidate </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rPr>
              <a:t>The interviewer should listen carefully to the client’s responses </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rPr>
              <a:t>Ideally, clients should be offered a menu of appropriate options</a:t>
            </a:r>
          </a:p>
          <a:p>
            <a:pPr marL="342900" indent="-342900" algn="l">
              <a:buFont typeface="Arial" panose="020B0604020202020204" pitchFamily="34" charset="0"/>
              <a:buChar char="•"/>
            </a:pPr>
            <a:r>
              <a:rPr lang="en-US" sz="2000" dirty="0">
                <a:solidFill>
                  <a:srgbClr val="000000"/>
                </a:solidFill>
                <a:latin typeface="Times New Roman" panose="02020603050405020304" pitchFamily="18" charset="0"/>
              </a:rPr>
              <a:t>P</a:t>
            </a:r>
            <a:r>
              <a:rPr lang="en-US" sz="2000" b="0" i="0" dirty="0">
                <a:solidFill>
                  <a:srgbClr val="000000"/>
                </a:solidFill>
                <a:effectLst/>
                <a:latin typeface="Times New Roman" panose="02020603050405020304" pitchFamily="18" charset="0"/>
              </a:rPr>
              <a:t>eople will remain more committed to courses of treatment that they have chosen</a:t>
            </a:r>
            <a:endParaRPr lang="en-US" sz="2000" dirty="0"/>
          </a:p>
        </p:txBody>
      </p:sp>
    </p:spTree>
    <p:extLst>
      <p:ext uri="{BB962C8B-B14F-4D97-AF65-F5344CB8AC3E}">
        <p14:creationId xmlns:p14="http://schemas.microsoft.com/office/powerpoint/2010/main" val="772435921"/>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EE45-3924-5A20-4FDE-7EA6BBEBD06F}"/>
              </a:ext>
            </a:extLst>
          </p:cNvPr>
          <p:cNvSpPr>
            <a:spLocks noGrp="1"/>
          </p:cNvSpPr>
          <p:nvPr>
            <p:ph type="title"/>
          </p:nvPr>
        </p:nvSpPr>
        <p:spPr>
          <a:xfrm>
            <a:off x="546538" y="336332"/>
            <a:ext cx="5641848" cy="798786"/>
          </a:xfrm>
        </p:spPr>
        <p:txBody>
          <a:bodyPr/>
          <a:lstStyle/>
          <a:p>
            <a:r>
              <a:rPr lang="en-US" sz="3200"/>
              <a:t>SUMMARY</a:t>
            </a:r>
            <a:endParaRPr lang="en-US" sz="3200" dirty="0"/>
          </a:p>
        </p:txBody>
      </p:sp>
      <p:sp>
        <p:nvSpPr>
          <p:cNvPr id="3" name="TextBox 2">
            <a:extLst>
              <a:ext uri="{FF2B5EF4-FFF2-40B4-BE49-F238E27FC236}">
                <a16:creationId xmlns:a16="http://schemas.microsoft.com/office/drawing/2014/main" id="{167D6376-D9B4-55A7-0A4E-ABF262B4756A}"/>
              </a:ext>
            </a:extLst>
          </p:cNvPr>
          <p:cNvSpPr txBox="1"/>
          <p:nvPr/>
        </p:nvSpPr>
        <p:spPr>
          <a:xfrm>
            <a:off x="546538" y="1135118"/>
            <a:ext cx="6285186" cy="5324535"/>
          </a:xfrm>
          <a:prstGeom prst="rect">
            <a:avLst/>
          </a:prstGeom>
          <a:noFill/>
        </p:spPr>
        <p:txBody>
          <a:bodyPr wrap="square" rtlCol="0">
            <a:spAutoFit/>
          </a:bodyPr>
          <a:lstStyle/>
          <a:p>
            <a:r>
              <a:rPr lang="en-US" sz="2000" dirty="0">
                <a:solidFill>
                  <a:srgbClr val="0D0D0D"/>
                </a:solidFill>
                <a:latin typeface="Söhne"/>
              </a:rPr>
              <a:t>This</a:t>
            </a:r>
            <a:r>
              <a:rPr lang="en-US" sz="2000" b="0" i="0" dirty="0">
                <a:solidFill>
                  <a:srgbClr val="0D0D0D"/>
                </a:solidFill>
                <a:effectLst/>
                <a:latin typeface="Söhne"/>
              </a:rPr>
              <a:t> group therapy program for domestic violence nonoffenders serves as a vital resource for survivors seeking support, healing, and empowerment. </a:t>
            </a:r>
            <a:br>
              <a:rPr lang="en-US" sz="2000" b="0" i="0" dirty="0">
                <a:solidFill>
                  <a:srgbClr val="0D0D0D"/>
                </a:solidFill>
                <a:effectLst/>
                <a:latin typeface="Söhne"/>
              </a:rPr>
            </a:br>
            <a:endParaRPr lang="en-US" sz="2000" b="0" i="0" dirty="0">
              <a:solidFill>
                <a:srgbClr val="0D0D0D"/>
              </a:solidFill>
              <a:effectLst/>
              <a:latin typeface="Söhne"/>
            </a:endParaRPr>
          </a:p>
          <a:p>
            <a:r>
              <a:rPr lang="en-US" sz="2000" b="0" i="0" dirty="0">
                <a:solidFill>
                  <a:srgbClr val="0D0D0D"/>
                </a:solidFill>
                <a:effectLst/>
                <a:latin typeface="Söhne"/>
              </a:rPr>
              <a:t>Through a combination of evidence-based interventions and a trauma-informed approach, </a:t>
            </a:r>
            <a:r>
              <a:rPr lang="en-US" sz="2000" dirty="0">
                <a:solidFill>
                  <a:srgbClr val="0D0D0D"/>
                </a:solidFill>
                <a:latin typeface="Söhne"/>
              </a:rPr>
              <a:t>this group </a:t>
            </a:r>
            <a:r>
              <a:rPr lang="en-US" sz="2000" b="0" i="0" dirty="0">
                <a:solidFill>
                  <a:srgbClr val="0D0D0D"/>
                </a:solidFill>
                <a:effectLst/>
                <a:latin typeface="Söhne"/>
              </a:rPr>
              <a:t>creates a nurturing environment where participants can share experiences, develop coping skills, and reclaim agency in their lives. </a:t>
            </a:r>
          </a:p>
          <a:p>
            <a:endParaRPr lang="en-US" sz="2000" dirty="0">
              <a:solidFill>
                <a:srgbClr val="0D0D0D"/>
              </a:solidFill>
              <a:latin typeface="Söhne"/>
            </a:endParaRPr>
          </a:p>
          <a:p>
            <a:r>
              <a:rPr lang="en-US" sz="2000" b="0" i="0" dirty="0">
                <a:solidFill>
                  <a:srgbClr val="0D0D0D"/>
                </a:solidFill>
                <a:effectLst/>
                <a:latin typeface="Söhne"/>
              </a:rPr>
              <a:t>By addressing the impacts of domestic violence, this program strives to promote resilience, growth, and well-being. </a:t>
            </a:r>
            <a:r>
              <a:rPr lang="en-US" sz="2000" dirty="0">
                <a:solidFill>
                  <a:srgbClr val="0D0D0D"/>
                </a:solidFill>
                <a:latin typeface="Söhne"/>
              </a:rPr>
              <a:t>By u</a:t>
            </a:r>
            <a:r>
              <a:rPr lang="en-US" sz="2000" b="0" i="0" dirty="0">
                <a:solidFill>
                  <a:srgbClr val="0D0D0D"/>
                </a:solidFill>
                <a:effectLst/>
                <a:latin typeface="Söhne"/>
              </a:rPr>
              <a:t>pholding ethical principles, cultural sensitivity, and inclusivity every member feels heard, valued, and supported. Together, we work towards breaking the cycle of violence, fostering healthy relationships, and building stronger, safer communities. </a:t>
            </a:r>
            <a:endParaRPr lang="en-US" sz="2000" dirty="0"/>
          </a:p>
        </p:txBody>
      </p:sp>
      <p:pic>
        <p:nvPicPr>
          <p:cNvPr id="7" name="Picture Placeholder 6" descr="Paper chain people and their shadows">
            <a:extLst>
              <a:ext uri="{FF2B5EF4-FFF2-40B4-BE49-F238E27FC236}">
                <a16:creationId xmlns:a16="http://schemas.microsoft.com/office/drawing/2014/main" id="{6899A2B4-10C9-6B98-F98B-B77CF4DDB6E1}"/>
              </a:ext>
            </a:extLst>
          </p:cNvPr>
          <p:cNvPicPr>
            <a:picLocks noGrp="1" noChangeAspect="1"/>
          </p:cNvPicPr>
          <p:nvPr>
            <p:ph type="pic" idx="1"/>
          </p:nvPr>
        </p:nvPicPr>
        <p:blipFill>
          <a:blip r:embed="rId3" cstate="email">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a:ext>
            </a:extLst>
          </a:blip>
          <a:srcRect/>
          <a:stretch>
            <a:fillRect/>
          </a:stretch>
        </p:blipFill>
        <p:spPr>
          <a:xfrm>
            <a:off x="7981122" y="1"/>
            <a:ext cx="4210878" cy="5790604"/>
          </a:xfrm>
        </p:spPr>
      </p:pic>
    </p:spTree>
    <p:extLst>
      <p:ext uri="{BB962C8B-B14F-4D97-AF65-F5344CB8AC3E}">
        <p14:creationId xmlns:p14="http://schemas.microsoft.com/office/powerpoint/2010/main" val="222232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915924" y="178678"/>
            <a:ext cx="10360152" cy="672662"/>
          </a:xfrm>
        </p:spPr>
        <p:txBody>
          <a:bodyPr anchor="b"/>
          <a:lstStyle/>
          <a:p>
            <a:r>
              <a:rPr lang="en-US" dirty="0"/>
              <a:t>REFERENCES (1)</a:t>
            </a:r>
          </a:p>
        </p:txBody>
      </p:sp>
      <p:sp>
        <p:nvSpPr>
          <p:cNvPr id="3" name="TextBox 2">
            <a:extLst>
              <a:ext uri="{FF2B5EF4-FFF2-40B4-BE49-F238E27FC236}">
                <a16:creationId xmlns:a16="http://schemas.microsoft.com/office/drawing/2014/main" id="{BB168270-5F4D-D894-B8DF-5308032D2EE4}"/>
              </a:ext>
            </a:extLst>
          </p:cNvPr>
          <p:cNvSpPr txBox="1"/>
          <p:nvPr/>
        </p:nvSpPr>
        <p:spPr>
          <a:xfrm>
            <a:off x="336331" y="851340"/>
            <a:ext cx="11519338" cy="7017306"/>
          </a:xfrm>
          <a:prstGeom prst="rect">
            <a:avLst/>
          </a:prstGeom>
          <a:noFill/>
        </p:spPr>
        <p:txBody>
          <a:bodyPr wrap="square" rtlCol="0">
            <a:spAutoFit/>
          </a:bodyPr>
          <a:lstStyle/>
          <a:p>
            <a:pPr>
              <a:lnSpc>
                <a:spcPct val="150000"/>
              </a:lnSpc>
            </a:pPr>
            <a:r>
              <a:rPr lang="en-US" sz="1800" b="0" i="0" u="none" strike="noStrike" dirty="0" err="1">
                <a:solidFill>
                  <a:srgbClr val="212121"/>
                </a:solidFill>
                <a:effectLst/>
                <a:latin typeface="Times New Roman" panose="02020603050405020304" pitchFamily="18" charset="0"/>
              </a:rPr>
              <a:t>Albanesi</a:t>
            </a:r>
            <a:r>
              <a:rPr lang="en-US" sz="1800" b="0" i="0" u="none" strike="noStrike" dirty="0">
                <a:solidFill>
                  <a:srgbClr val="212121"/>
                </a:solidFill>
                <a:effectLst/>
                <a:latin typeface="Times New Roman" panose="02020603050405020304" pitchFamily="18" charset="0"/>
              </a:rPr>
              <a:t>, C., </a:t>
            </a:r>
            <a:r>
              <a:rPr lang="en-US" sz="1800" b="0" i="0" u="none" strike="noStrike" dirty="0" err="1">
                <a:solidFill>
                  <a:srgbClr val="212121"/>
                </a:solidFill>
                <a:effectLst/>
                <a:latin typeface="Times New Roman" panose="02020603050405020304" pitchFamily="18" charset="0"/>
              </a:rPr>
              <a:t>Tomasetto</a:t>
            </a:r>
            <a:r>
              <a:rPr lang="en-US" sz="1800" b="0" i="0" u="none" strike="noStrike" dirty="0">
                <a:solidFill>
                  <a:srgbClr val="212121"/>
                </a:solidFill>
                <a:effectLst/>
                <a:latin typeface="Times New Roman" panose="02020603050405020304" pitchFamily="18" charset="0"/>
              </a:rPr>
              <a:t>, C., &amp; </a:t>
            </a:r>
            <a:r>
              <a:rPr lang="en-US" sz="1800" b="0" i="0" u="none" strike="noStrike" dirty="0" err="1">
                <a:solidFill>
                  <a:srgbClr val="212121"/>
                </a:solidFill>
                <a:effectLst/>
                <a:latin typeface="Times New Roman" panose="02020603050405020304" pitchFamily="18" charset="0"/>
              </a:rPr>
              <a:t>Guardabassi</a:t>
            </a:r>
            <a:r>
              <a:rPr lang="en-US" sz="1800" b="0" i="0" u="none" strike="noStrike" dirty="0">
                <a:solidFill>
                  <a:srgbClr val="212121"/>
                </a:solidFill>
                <a:effectLst/>
                <a:latin typeface="Times New Roman" panose="02020603050405020304" pitchFamily="18" charset="0"/>
              </a:rPr>
              <a:t>, V. (2021). Evaluating interventions with victims of intimate partner 	violence: a community psychology approach. </a:t>
            </a:r>
            <a:r>
              <a:rPr lang="en-US" sz="1800" b="0" i="1" u="none" strike="noStrike" dirty="0">
                <a:solidFill>
                  <a:srgbClr val="212121"/>
                </a:solidFill>
                <a:effectLst/>
                <a:latin typeface="Times New Roman" panose="02020603050405020304" pitchFamily="18" charset="0"/>
              </a:rPr>
              <a:t>BMC Women’s Health</a:t>
            </a:r>
            <a:r>
              <a:rPr lang="en-US" sz="1800" b="0" i="0" u="none" strike="noStrike" dirty="0">
                <a:solidFill>
                  <a:srgbClr val="212121"/>
                </a:solidFill>
                <a:effectLst/>
                <a:latin typeface="Times New Roman" panose="02020603050405020304" pitchFamily="18" charset="0"/>
              </a:rPr>
              <a:t>, </a:t>
            </a:r>
            <a:r>
              <a:rPr lang="en-US" sz="1800" b="0" i="1" u="none" strike="noStrike" dirty="0">
                <a:solidFill>
                  <a:srgbClr val="212121"/>
                </a:solidFill>
                <a:effectLst/>
                <a:latin typeface="Times New Roman" panose="02020603050405020304" pitchFamily="18" charset="0"/>
              </a:rPr>
              <a:t>21</a:t>
            </a:r>
            <a:r>
              <a:rPr lang="en-US" sz="1800" b="0" i="0" u="none" strike="noStrike" dirty="0">
                <a:solidFill>
                  <a:srgbClr val="212121"/>
                </a:solidFill>
                <a:effectLst/>
                <a:latin typeface="Times New Roman" panose="02020603050405020304" pitchFamily="18" charset="0"/>
              </a:rPr>
              <a:t>(1). </a:t>
            </a:r>
            <a:r>
              <a:rPr lang="en-US" sz="1800" b="0" i="0" u="none" strike="noStrike" dirty="0">
                <a:solidFill>
                  <a:srgbClr val="212121"/>
                </a:solidFill>
                <a:effectLst/>
                <a:latin typeface="Times New Roman" panose="02020603050405020304" pitchFamily="18" charset="0"/>
                <a:hlinkClick r:id="rId3"/>
              </a:rPr>
              <a:t>https://doi.org/10.1186/s12905-</a:t>
            </a:r>
            <a:r>
              <a:rPr lang="en-US" sz="1800" b="0" i="0" u="none" strike="noStrike" dirty="0">
                <a:solidFill>
                  <a:srgbClr val="212121"/>
                </a:solidFill>
                <a:effectLst/>
                <a:latin typeface="Times New Roman" panose="02020603050405020304" pitchFamily="18" charset="0"/>
              </a:rPr>
              <a:t>	021-01268-7</a:t>
            </a:r>
          </a:p>
          <a:p>
            <a:pPr indent="-457200" rtl="0">
              <a:lnSpc>
                <a:spcPct val="150000"/>
              </a:lnSpc>
              <a:spcBef>
                <a:spcPts val="0"/>
              </a:spcBef>
              <a:spcAft>
                <a:spcPts val="0"/>
              </a:spcAft>
            </a:pPr>
            <a:r>
              <a:rPr lang="en-US" sz="1800" b="0" i="0" u="none" strike="noStrike" dirty="0">
                <a:solidFill>
                  <a:srgbClr val="212121"/>
                </a:solidFill>
                <a:effectLst/>
                <a:latin typeface="Times New Roman" panose="02020603050405020304" pitchFamily="18" charset="0"/>
              </a:rPr>
              <a:t>American Psychiatric Association. (2019). </a:t>
            </a:r>
            <a:r>
              <a:rPr lang="en-US" sz="1800" b="0" i="1" u="none" strike="noStrike" dirty="0">
                <a:solidFill>
                  <a:srgbClr val="212121"/>
                </a:solidFill>
                <a:effectLst/>
                <a:latin typeface="Times New Roman" panose="02020603050405020304" pitchFamily="18" charset="0"/>
              </a:rPr>
              <a:t>Treating Women Who Have Experienced Intimate Partner Violence</a:t>
            </a:r>
            <a:r>
              <a:rPr lang="en-US" sz="1800" b="0" i="0" u="none" strike="noStrike" dirty="0">
                <a:solidFill>
                  <a:srgbClr val="212121"/>
                </a:solidFill>
                <a:effectLst/>
                <a:latin typeface="Times New Roman" panose="02020603050405020304" pitchFamily="18" charset="0"/>
              </a:rPr>
              <a:t>. 	Www.psychiatry.org. </a:t>
            </a:r>
            <a:r>
              <a:rPr lang="en-US" sz="1800" b="0" i="0" u="none" strike="noStrike" dirty="0">
                <a:solidFill>
                  <a:srgbClr val="212121"/>
                </a:solidFill>
                <a:effectLst/>
                <a:latin typeface="Times New Roman" panose="02020603050405020304" pitchFamily="18" charset="0"/>
                <a:hlinkClick r:id="rId4"/>
              </a:rPr>
              <a:t>https://www.psychiatry.org/File%20Library/Psychiatrists/Cultural-Competency/IPV-</a:t>
            </a:r>
            <a:r>
              <a:rPr lang="en-US" sz="1800" b="0" i="0" u="none" strike="noStrike" dirty="0">
                <a:solidFill>
                  <a:srgbClr val="212121"/>
                </a:solidFill>
                <a:effectLst/>
                <a:latin typeface="Times New Roman" panose="02020603050405020304" pitchFamily="18" charset="0"/>
              </a:rPr>
              <a:t>	Guide/APA-Guide-to-IPV-Among-Women.pdf</a:t>
            </a:r>
          </a:p>
          <a:p>
            <a:pPr indent="-457200" rtl="0">
              <a:lnSpc>
                <a:spcPct val="150000"/>
              </a:lnSpc>
              <a:spcBef>
                <a:spcPts val="0"/>
              </a:spcBef>
              <a:spcAft>
                <a:spcPts val="0"/>
              </a:spcAft>
            </a:pPr>
            <a:r>
              <a:rPr lang="en-US" sz="1800" b="0" i="0" u="none" strike="noStrike" dirty="0">
                <a:solidFill>
                  <a:srgbClr val="212121"/>
                </a:solidFill>
                <a:effectLst/>
                <a:latin typeface="Times New Roman" panose="02020603050405020304" pitchFamily="18" charset="0"/>
              </a:rPr>
              <a:t>Basheer, M. B., Bell, R., &amp; Boyle, A. A. (2022). Systematic review of the effectiveness of advocacy interventions for 	adult victims of domestic violence within an emergency department setting. </a:t>
            </a:r>
            <a:r>
              <a:rPr lang="en-US" sz="1800" b="0" i="1" u="none" strike="noStrike" dirty="0" err="1">
                <a:solidFill>
                  <a:srgbClr val="212121"/>
                </a:solidFill>
                <a:effectLst/>
                <a:latin typeface="Times New Roman" panose="02020603050405020304" pitchFamily="18" charset="0"/>
              </a:rPr>
              <a:t>Cureus</a:t>
            </a:r>
            <a:r>
              <a:rPr lang="en-US" sz="1800" b="0" i="0" u="none" strike="noStrike" dirty="0">
                <a:solidFill>
                  <a:srgbClr val="212121"/>
                </a:solidFill>
                <a:effectLst/>
                <a:latin typeface="Times New Roman" panose="02020603050405020304" pitchFamily="18" charset="0"/>
              </a:rPr>
              <a:t>, </a:t>
            </a:r>
            <a:r>
              <a:rPr lang="en-US" sz="1800" b="0" i="1" u="none" strike="noStrike" dirty="0">
                <a:solidFill>
                  <a:srgbClr val="212121"/>
                </a:solidFill>
                <a:effectLst/>
                <a:latin typeface="Times New Roman" panose="02020603050405020304" pitchFamily="18" charset="0"/>
              </a:rPr>
              <a:t>14</a:t>
            </a:r>
            <a:r>
              <a:rPr lang="en-US" sz="1800" b="0" i="0" u="none" strike="noStrike" dirty="0">
                <a:solidFill>
                  <a:srgbClr val="212121"/>
                </a:solidFill>
                <a:effectLst/>
                <a:latin typeface="Times New Roman" panose="02020603050405020304" pitchFamily="18" charset="0"/>
              </a:rPr>
              <a:t>(6). 	https://doi.org/10.7759/cureus.25599</a:t>
            </a:r>
          </a:p>
          <a:p>
            <a:pPr indent="-457200" rtl="0">
              <a:lnSpc>
                <a:spcPct val="150000"/>
              </a:lnSpc>
              <a:spcBef>
                <a:spcPts val="0"/>
              </a:spcBef>
              <a:spcAft>
                <a:spcPts val="0"/>
              </a:spcAft>
            </a:pPr>
            <a:r>
              <a:rPr lang="en-US" sz="1800" b="0" i="0" u="none" strike="noStrike" dirty="0">
                <a:solidFill>
                  <a:srgbClr val="212121"/>
                </a:solidFill>
                <a:effectLst/>
                <a:latin typeface="Times New Roman" panose="02020603050405020304" pitchFamily="18" charset="0"/>
              </a:rPr>
              <a:t>Carman, M. J., &amp; Kay-Lambkin, F. (2022). Long-Term Recovery from Intimate Partner Violence: Recovery and 	Hope. </a:t>
            </a:r>
            <a:r>
              <a:rPr lang="en-US" sz="1800" b="0" i="1" u="none" strike="noStrike" dirty="0">
                <a:solidFill>
                  <a:srgbClr val="212121"/>
                </a:solidFill>
                <a:effectLst/>
                <a:latin typeface="Times New Roman" panose="02020603050405020304" pitchFamily="18" charset="0"/>
              </a:rPr>
              <a:t>International Journal of Environmental Research and Public Health</a:t>
            </a:r>
            <a:r>
              <a:rPr lang="en-US" sz="1800" b="0" i="0" u="none" strike="noStrike" dirty="0">
                <a:solidFill>
                  <a:srgbClr val="212121"/>
                </a:solidFill>
                <a:effectLst/>
                <a:latin typeface="Times New Roman" panose="02020603050405020304" pitchFamily="18" charset="0"/>
              </a:rPr>
              <a:t>, </a:t>
            </a:r>
            <a:r>
              <a:rPr lang="en-US" sz="1800" b="0" i="1" u="none" strike="noStrike" dirty="0">
                <a:solidFill>
                  <a:srgbClr val="212121"/>
                </a:solidFill>
                <a:effectLst/>
                <a:latin typeface="Times New Roman" panose="02020603050405020304" pitchFamily="18" charset="0"/>
              </a:rPr>
              <a:t>19</a:t>
            </a:r>
            <a:r>
              <a:rPr lang="en-US" sz="1800" b="0" i="0" u="none" strike="noStrike" dirty="0">
                <a:solidFill>
                  <a:srgbClr val="212121"/>
                </a:solidFill>
                <a:effectLst/>
                <a:latin typeface="Times New Roman" panose="02020603050405020304" pitchFamily="18" charset="0"/>
              </a:rPr>
              <a:t>(21), 13825. 	</a:t>
            </a:r>
            <a:r>
              <a:rPr lang="en-US" sz="1800" b="0" i="0" u="none" strike="noStrike" dirty="0">
                <a:solidFill>
                  <a:srgbClr val="212121"/>
                </a:solidFill>
                <a:effectLst/>
                <a:latin typeface="Times New Roman" panose="02020603050405020304" pitchFamily="18" charset="0"/>
                <a:hlinkClick r:id="rId5"/>
              </a:rPr>
              <a:t>https://doi.org/10.3390/ijerph192113825</a:t>
            </a:r>
            <a:endParaRPr lang="en-US" sz="1800" b="0" i="0" u="none" strike="noStrike" dirty="0">
              <a:solidFill>
                <a:srgbClr val="212121"/>
              </a:solidFill>
              <a:effectLst/>
              <a:latin typeface="Times New Roman" panose="02020603050405020304" pitchFamily="18" charset="0"/>
            </a:endParaRPr>
          </a:p>
          <a:p>
            <a:pPr indent="-457200" rtl="0">
              <a:lnSpc>
                <a:spcPct val="150000"/>
              </a:lnSpc>
              <a:spcBef>
                <a:spcPts val="0"/>
              </a:spcBef>
              <a:spcAft>
                <a:spcPts val="0"/>
              </a:spcAft>
            </a:pPr>
            <a:r>
              <a:rPr lang="en-US" b="0" i="0" dirty="0">
                <a:solidFill>
                  <a:srgbClr val="212121"/>
                </a:solidFill>
                <a:effectLst/>
                <a:latin typeface="Times New Roman" panose="02020603050405020304" pitchFamily="18" charset="0"/>
                <a:cs typeface="Times New Roman" panose="02020603050405020304" pitchFamily="18" charset="0"/>
              </a:rPr>
              <a:t>Corey M. S., Corey G., &amp; Corey C. (2018). </a:t>
            </a:r>
            <a:r>
              <a:rPr lang="en-US" b="0" i="1" dirty="0">
                <a:solidFill>
                  <a:srgbClr val="212121"/>
                </a:solidFill>
                <a:effectLst/>
                <a:latin typeface="Times New Roman" panose="02020603050405020304" pitchFamily="18" charset="0"/>
                <a:cs typeface="Times New Roman" panose="02020603050405020304" pitchFamily="18" charset="0"/>
              </a:rPr>
              <a:t>Groups: Process and practice </a:t>
            </a:r>
            <a:r>
              <a:rPr lang="en-US" b="0" i="0" dirty="0">
                <a:solidFill>
                  <a:srgbClr val="212121"/>
                </a:solidFill>
                <a:effectLst/>
                <a:latin typeface="Times New Roman" panose="02020603050405020304" pitchFamily="18" charset="0"/>
                <a:cs typeface="Times New Roman" panose="02020603050405020304" pitchFamily="18" charset="0"/>
              </a:rPr>
              <a:t>(10th ed.). Cengage Learning. ISBN-	13: 9781305865709</a:t>
            </a:r>
            <a:endParaRPr lang="en-US" b="0" dirty="0">
              <a:effectLst/>
              <a:latin typeface="Times New Roman" panose="02020603050405020304" pitchFamily="18" charset="0"/>
              <a:cs typeface="Times New Roman" panose="02020603050405020304" pitchFamily="18" charset="0"/>
            </a:endParaRPr>
          </a:p>
          <a:p>
            <a:br>
              <a:rPr lang="en-US" dirty="0"/>
            </a:br>
            <a:endParaRPr lang="en-US" sz="1800" b="0" i="0" u="none" strike="noStrike" dirty="0">
              <a:solidFill>
                <a:srgbClr val="212121"/>
              </a:solidFill>
              <a:effectLst/>
              <a:latin typeface="Times New Roman" panose="02020603050405020304" pitchFamily="18" charset="0"/>
            </a:endParaRPr>
          </a:p>
          <a:p>
            <a:endParaRPr lang="en-US" dirty="0">
              <a:solidFill>
                <a:srgbClr val="212121"/>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109671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915924" y="124755"/>
            <a:ext cx="10360152" cy="672662"/>
          </a:xfrm>
        </p:spPr>
        <p:txBody>
          <a:bodyPr anchor="b"/>
          <a:lstStyle/>
          <a:p>
            <a:r>
              <a:rPr lang="en-US" dirty="0"/>
              <a:t>REFERENCES (2)</a:t>
            </a:r>
          </a:p>
        </p:txBody>
      </p:sp>
      <p:sp>
        <p:nvSpPr>
          <p:cNvPr id="3" name="TextBox 2">
            <a:extLst>
              <a:ext uri="{FF2B5EF4-FFF2-40B4-BE49-F238E27FC236}">
                <a16:creationId xmlns:a16="http://schemas.microsoft.com/office/drawing/2014/main" id="{BB168270-5F4D-D894-B8DF-5308032D2EE4}"/>
              </a:ext>
            </a:extLst>
          </p:cNvPr>
          <p:cNvSpPr txBox="1"/>
          <p:nvPr/>
        </p:nvSpPr>
        <p:spPr>
          <a:xfrm>
            <a:off x="420985" y="638391"/>
            <a:ext cx="11519338" cy="8540800"/>
          </a:xfrm>
          <a:prstGeom prst="rect">
            <a:avLst/>
          </a:prstGeom>
          <a:noFill/>
        </p:spPr>
        <p:txBody>
          <a:bodyPr wrap="square" rtlCol="0">
            <a:spAutoFit/>
          </a:bodyPr>
          <a:lstStyle/>
          <a:p>
            <a:pPr indent="-457200" rtl="0">
              <a:lnSpc>
                <a:spcPct val="150000"/>
              </a:lnSpc>
              <a:spcBef>
                <a:spcPts val="0"/>
              </a:spcBef>
              <a:spcAft>
                <a:spcPts val="0"/>
              </a:spcAft>
            </a:pPr>
            <a:r>
              <a:rPr lang="en-US" sz="1800" b="0" i="0" u="none" strike="noStrike" dirty="0">
                <a:solidFill>
                  <a:srgbClr val="212121"/>
                </a:solidFill>
                <a:effectLst/>
                <a:latin typeface="Times New Roman" panose="02020603050405020304" pitchFamily="18" charset="0"/>
              </a:rPr>
              <a:t>Crespo, M., </a:t>
            </a:r>
            <a:r>
              <a:rPr lang="en-US" sz="1800" b="0" i="0" u="none" strike="noStrike" dirty="0" err="1">
                <a:solidFill>
                  <a:srgbClr val="212121"/>
                </a:solidFill>
                <a:effectLst/>
                <a:latin typeface="Times New Roman" panose="02020603050405020304" pitchFamily="18" charset="0"/>
              </a:rPr>
              <a:t>Arinero</a:t>
            </a:r>
            <a:r>
              <a:rPr lang="en-US" sz="1800" b="0" i="0" u="none" strike="noStrike" dirty="0">
                <a:solidFill>
                  <a:srgbClr val="212121"/>
                </a:solidFill>
                <a:effectLst/>
                <a:latin typeface="Times New Roman" panose="02020603050405020304" pitchFamily="18" charset="0"/>
              </a:rPr>
              <a:t>, M., &amp; </a:t>
            </a:r>
            <a:r>
              <a:rPr lang="en-US" sz="1800" b="0" i="0" u="none" strike="noStrike" dirty="0" err="1">
                <a:solidFill>
                  <a:srgbClr val="212121"/>
                </a:solidFill>
                <a:effectLst/>
                <a:latin typeface="Times New Roman" panose="02020603050405020304" pitchFamily="18" charset="0"/>
              </a:rPr>
              <a:t>Soberón</a:t>
            </a:r>
            <a:r>
              <a:rPr lang="en-US" sz="1800" b="0" i="0" u="none" strike="noStrike" dirty="0">
                <a:solidFill>
                  <a:srgbClr val="212121"/>
                </a:solidFill>
                <a:effectLst/>
                <a:latin typeface="Times New Roman" panose="02020603050405020304" pitchFamily="18" charset="0"/>
              </a:rPr>
              <a:t>, C. (2021). Analysis of Effectiveness of Individual and Group Trauma-Focused 	Interventions for Female Victims of Intimate Partner Violence. International Journal of Environmental Research 	and Public Health, 18(4), 1952. https://doi.org/10.3390/ijerph18041952</a:t>
            </a:r>
          </a:p>
          <a:p>
            <a:pPr indent="-457200" rtl="0">
              <a:lnSpc>
                <a:spcPct val="150000"/>
              </a:lnSpc>
              <a:spcBef>
                <a:spcPts val="0"/>
              </a:spcBef>
              <a:spcAft>
                <a:spcPts val="0"/>
              </a:spcAft>
            </a:pPr>
            <a:r>
              <a:rPr lang="en-US" sz="1800" b="0" i="0" u="none" strike="noStrike" dirty="0" err="1">
                <a:solidFill>
                  <a:srgbClr val="212121"/>
                </a:solidFill>
                <a:effectLst/>
                <a:latin typeface="Times New Roman" panose="02020603050405020304" pitchFamily="18" charset="0"/>
              </a:rPr>
              <a:t>Dueweke</a:t>
            </a:r>
            <a:r>
              <a:rPr lang="en-US" sz="1800" b="0" i="0" u="none" strike="noStrike" dirty="0">
                <a:solidFill>
                  <a:srgbClr val="212121"/>
                </a:solidFill>
                <a:effectLst/>
                <a:latin typeface="Times New Roman" panose="02020603050405020304" pitchFamily="18" charset="0"/>
              </a:rPr>
              <a:t>, A. R., Higuera, D. E., Zielinski, M. J., Karlsson, M. E., &amp; Bridges, A. J. (2022). Does Group Size Matter? 	Group Size and Symptom Reduction among Incarcerated Women Receiving Psychotherapy following 	Sexual Violence Victimization. </a:t>
            </a:r>
            <a:r>
              <a:rPr lang="en-US" sz="1800" b="0" i="1" u="none" strike="noStrike" dirty="0">
                <a:solidFill>
                  <a:srgbClr val="212121"/>
                </a:solidFill>
                <a:effectLst/>
                <a:latin typeface="Times New Roman" panose="02020603050405020304" pitchFamily="18" charset="0"/>
              </a:rPr>
              <a:t>International Journal of Group Psychotherapy</a:t>
            </a:r>
            <a:r>
              <a:rPr lang="en-US" sz="1800" b="0" i="0" u="none" strike="noStrike" dirty="0">
                <a:solidFill>
                  <a:srgbClr val="212121"/>
                </a:solidFill>
                <a:effectLst/>
                <a:latin typeface="Times New Roman" panose="02020603050405020304" pitchFamily="18" charset="0"/>
              </a:rPr>
              <a:t>, 1–33. 	https://doi.org/10.1080/00207284.2021.2015601</a:t>
            </a:r>
          </a:p>
          <a:p>
            <a:pPr indent="-457200" rtl="0">
              <a:lnSpc>
                <a:spcPct val="150000"/>
              </a:lnSpc>
              <a:spcBef>
                <a:spcPts val="0"/>
              </a:spcBef>
              <a:spcAft>
                <a:spcPts val="0"/>
              </a:spcAft>
            </a:pPr>
            <a:r>
              <a:rPr lang="en-US" sz="1800" b="0" i="0" u="none" strike="noStrike" dirty="0" err="1">
                <a:solidFill>
                  <a:srgbClr val="212121"/>
                </a:solidFill>
                <a:effectLst/>
                <a:latin typeface="Times New Roman" panose="02020603050405020304" pitchFamily="18" charset="0"/>
              </a:rPr>
              <a:t>Ezhumalai</a:t>
            </a:r>
            <a:r>
              <a:rPr lang="en-US" sz="1800" b="0" i="0" u="none" strike="noStrike" dirty="0">
                <a:solidFill>
                  <a:srgbClr val="212121"/>
                </a:solidFill>
                <a:effectLst/>
                <a:latin typeface="Times New Roman" panose="02020603050405020304" pitchFamily="18" charset="0"/>
              </a:rPr>
              <a:t>, S., Muralidhar, D., </a:t>
            </a:r>
            <a:r>
              <a:rPr lang="en-US" sz="1800" b="0" i="0" u="none" strike="noStrike" dirty="0" err="1">
                <a:solidFill>
                  <a:srgbClr val="212121"/>
                </a:solidFill>
                <a:effectLst/>
                <a:latin typeface="Times New Roman" panose="02020603050405020304" pitchFamily="18" charset="0"/>
              </a:rPr>
              <a:t>Dhanasekarapandian</a:t>
            </a:r>
            <a:r>
              <a:rPr lang="en-US" sz="1800" b="0" i="0" u="none" strike="noStrike" dirty="0">
                <a:solidFill>
                  <a:srgbClr val="212121"/>
                </a:solidFill>
                <a:effectLst/>
                <a:latin typeface="Times New Roman" panose="02020603050405020304" pitchFamily="18" charset="0"/>
              </a:rPr>
              <a:t>, R., &amp; </a:t>
            </a:r>
            <a:r>
              <a:rPr lang="en-US" sz="1800" b="0" i="0" u="none" strike="noStrike" dirty="0" err="1">
                <a:solidFill>
                  <a:srgbClr val="212121"/>
                </a:solidFill>
                <a:effectLst/>
                <a:latin typeface="Times New Roman" panose="02020603050405020304" pitchFamily="18" charset="0"/>
              </a:rPr>
              <a:t>Nikketha</a:t>
            </a:r>
            <a:r>
              <a:rPr lang="en-US" sz="1800" b="0" i="0" u="none" strike="noStrike" dirty="0">
                <a:solidFill>
                  <a:srgbClr val="212121"/>
                </a:solidFill>
                <a:effectLst/>
                <a:latin typeface="Times New Roman" panose="02020603050405020304" pitchFamily="18" charset="0"/>
              </a:rPr>
              <a:t>, B. S. (2018). Group interventions. </a:t>
            </a:r>
            <a:r>
              <a:rPr lang="en-US" sz="1800" b="0" i="1" u="none" strike="noStrike" dirty="0">
                <a:solidFill>
                  <a:srgbClr val="212121"/>
                </a:solidFill>
                <a:effectLst/>
                <a:latin typeface="Times New Roman" panose="02020603050405020304" pitchFamily="18" charset="0"/>
              </a:rPr>
              <a:t>Indian 	Journal of Psychiatry</a:t>
            </a:r>
            <a:r>
              <a:rPr lang="en-US" sz="1800" b="0" i="0" u="none" strike="noStrike" dirty="0">
                <a:solidFill>
                  <a:srgbClr val="212121"/>
                </a:solidFill>
                <a:effectLst/>
                <a:latin typeface="Times New Roman" panose="02020603050405020304" pitchFamily="18" charset="0"/>
              </a:rPr>
              <a:t>, </a:t>
            </a:r>
            <a:r>
              <a:rPr lang="en-US" sz="1800" b="0" i="1" u="none" strike="noStrike" dirty="0">
                <a:solidFill>
                  <a:srgbClr val="212121"/>
                </a:solidFill>
                <a:effectLst/>
                <a:latin typeface="Times New Roman" panose="02020603050405020304" pitchFamily="18" charset="0"/>
              </a:rPr>
              <a:t>60</a:t>
            </a:r>
            <a:r>
              <a:rPr lang="en-US" sz="1800" b="0" i="0" u="none" strike="noStrike" dirty="0">
                <a:solidFill>
                  <a:srgbClr val="212121"/>
                </a:solidFill>
                <a:effectLst/>
                <a:latin typeface="Times New Roman" panose="02020603050405020304" pitchFamily="18" charset="0"/>
              </a:rPr>
              <a:t>(Suppl 4), S514–S521. 	</a:t>
            </a:r>
            <a:r>
              <a:rPr lang="en-US" sz="1800" b="0" i="0" u="none" strike="noStrike" dirty="0">
                <a:solidFill>
                  <a:srgbClr val="212121"/>
                </a:solidFill>
                <a:effectLst/>
                <a:latin typeface="Times New Roman" panose="02020603050405020304" pitchFamily="18" charset="0"/>
                <a:hlinkClick r:id="rId3"/>
              </a:rPr>
              <a:t>https://doi.org/10.4103/psychiatry.IndianJPsychiatry_42_18</a:t>
            </a:r>
            <a:endParaRPr lang="en-US" sz="1800" b="0" i="0" u="none" strike="noStrike" dirty="0">
              <a:solidFill>
                <a:srgbClr val="212121"/>
              </a:solidFill>
              <a:effectLst/>
              <a:latin typeface="Times New Roman" panose="02020603050405020304" pitchFamily="18" charset="0"/>
            </a:endParaRPr>
          </a:p>
          <a:p>
            <a:pPr indent="-457200" rtl="0">
              <a:lnSpc>
                <a:spcPct val="150000"/>
              </a:lnSpc>
              <a:spcBef>
                <a:spcPts val="0"/>
              </a:spcBef>
              <a:spcAft>
                <a:spcPts val="0"/>
              </a:spcAft>
            </a:pPr>
            <a:r>
              <a:rPr lang="en-US" sz="1800" b="0" i="0" u="none" strike="noStrike" dirty="0">
                <a:solidFill>
                  <a:srgbClr val="212121"/>
                </a:solidFill>
                <a:effectLst/>
                <a:latin typeface="Times New Roman" panose="02020603050405020304" pitchFamily="18" charset="0"/>
              </a:rPr>
              <a:t>Lin, H.-F., Postmus, J. L., Hu, H., &amp; </a:t>
            </a:r>
            <a:r>
              <a:rPr lang="en-US" sz="1800" b="0" i="0" u="none" strike="noStrike" dirty="0" err="1">
                <a:solidFill>
                  <a:srgbClr val="212121"/>
                </a:solidFill>
                <a:effectLst/>
                <a:latin typeface="Times New Roman" panose="02020603050405020304" pitchFamily="18" charset="0"/>
              </a:rPr>
              <a:t>Stylianou</a:t>
            </a:r>
            <a:r>
              <a:rPr lang="en-US" sz="1800" b="0" i="0" u="none" strike="noStrike" dirty="0">
                <a:solidFill>
                  <a:srgbClr val="212121"/>
                </a:solidFill>
                <a:effectLst/>
                <a:latin typeface="Times New Roman" panose="02020603050405020304" pitchFamily="18" charset="0"/>
              </a:rPr>
              <a:t>, A. M. (2022). IPV Experiences and Financial Strain Over Time: Insights f	rom the Blinder-Oaxaca Decomposition Analysis. </a:t>
            </a:r>
            <a:r>
              <a:rPr lang="en-US" sz="1800" b="0" i="1" u="none" strike="noStrike" dirty="0">
                <a:solidFill>
                  <a:srgbClr val="212121"/>
                </a:solidFill>
                <a:effectLst/>
                <a:latin typeface="Times New Roman" panose="02020603050405020304" pitchFamily="18" charset="0"/>
              </a:rPr>
              <a:t>Journal of Family and Economic Issues</a:t>
            </a:r>
            <a:r>
              <a:rPr lang="en-US" sz="1800" b="0" i="0" u="none" strike="noStrike" dirty="0">
                <a:solidFill>
                  <a:srgbClr val="212121"/>
                </a:solidFill>
                <a:effectLst/>
                <a:latin typeface="Times New Roman" panose="02020603050405020304" pitchFamily="18" charset="0"/>
              </a:rPr>
              <a:t>. 	</a:t>
            </a:r>
            <a:r>
              <a:rPr lang="en-US" sz="1800" b="0" i="0" u="sng" strike="noStrike" dirty="0">
                <a:solidFill>
                  <a:srgbClr val="1155CC"/>
                </a:solidFill>
                <a:effectLst/>
                <a:latin typeface="Times New Roman" panose="02020603050405020304" pitchFamily="18" charset="0"/>
                <a:hlinkClick r:id="rId4"/>
              </a:rPr>
              <a:t>https://doi.org/10.1007/s10834-022-09847-y\</a:t>
            </a:r>
            <a:endParaRPr lang="en-US" sz="1800" b="0" i="0" u="sng" strike="noStrike" dirty="0">
              <a:solidFill>
                <a:srgbClr val="1155CC"/>
              </a:solidFill>
              <a:effectLst/>
              <a:latin typeface="Times New Roman" panose="02020603050405020304" pitchFamily="18" charset="0"/>
            </a:endParaRPr>
          </a:p>
          <a:p>
            <a:pPr indent="-457200" rtl="0">
              <a:lnSpc>
                <a:spcPct val="150000"/>
              </a:lnSpc>
              <a:spcBef>
                <a:spcPts val="0"/>
              </a:spcBef>
              <a:spcAft>
                <a:spcPts val="0"/>
              </a:spcAft>
            </a:pPr>
            <a:r>
              <a:rPr lang="en-US" sz="1800" b="0" i="0" u="none" strike="noStrike" dirty="0" err="1">
                <a:solidFill>
                  <a:srgbClr val="212121"/>
                </a:solidFill>
                <a:effectLst/>
                <a:latin typeface="Times New Roman" panose="02020603050405020304" pitchFamily="18" charset="0"/>
              </a:rPr>
              <a:t>Ogbe</a:t>
            </a:r>
            <a:r>
              <a:rPr lang="en-US" sz="1800" b="0" i="0" u="none" strike="noStrike" dirty="0">
                <a:solidFill>
                  <a:srgbClr val="212121"/>
                </a:solidFill>
                <a:effectLst/>
                <a:latin typeface="Times New Roman" panose="02020603050405020304" pitchFamily="18" charset="0"/>
              </a:rPr>
              <a:t>, E., Harmon, S., Van den Bergh, R., &amp; </a:t>
            </a:r>
            <a:r>
              <a:rPr lang="en-US" sz="1800" b="0" i="0" u="none" strike="noStrike" dirty="0" err="1">
                <a:solidFill>
                  <a:srgbClr val="212121"/>
                </a:solidFill>
                <a:effectLst/>
                <a:latin typeface="Times New Roman" panose="02020603050405020304" pitchFamily="18" charset="0"/>
              </a:rPr>
              <a:t>Degomme</a:t>
            </a:r>
            <a:r>
              <a:rPr lang="en-US" sz="1800" b="0" i="0" u="none" strike="noStrike" dirty="0">
                <a:solidFill>
                  <a:srgbClr val="212121"/>
                </a:solidFill>
                <a:effectLst/>
                <a:latin typeface="Times New Roman" panose="02020603050405020304" pitchFamily="18" charset="0"/>
              </a:rPr>
              <a:t>, O. (2020). A systematic review of intimate partner violence 	interventions focused on improving social support and/ mental health outcomes of survivors. </a:t>
            </a:r>
            <a:r>
              <a:rPr lang="en-US" sz="1800" b="0" i="1" u="none" strike="noStrike" dirty="0">
                <a:solidFill>
                  <a:srgbClr val="212121"/>
                </a:solidFill>
                <a:effectLst/>
                <a:latin typeface="Times New Roman" panose="02020603050405020304" pitchFamily="18" charset="0"/>
              </a:rPr>
              <a:t>PLOS ONE</a:t>
            </a:r>
            <a:r>
              <a:rPr lang="en-US" sz="1800" b="0" i="0" u="none" strike="noStrike" dirty="0">
                <a:solidFill>
                  <a:srgbClr val="212121"/>
                </a:solidFill>
                <a:effectLst/>
                <a:latin typeface="Times New Roman" panose="02020603050405020304" pitchFamily="18" charset="0"/>
              </a:rPr>
              <a:t>, </a:t>
            </a:r>
            <a:r>
              <a:rPr lang="en-US" sz="1800" b="0" i="1" u="none" strike="noStrike" dirty="0">
                <a:solidFill>
                  <a:srgbClr val="212121"/>
                </a:solidFill>
                <a:effectLst/>
                <a:latin typeface="Times New Roman" panose="02020603050405020304" pitchFamily="18" charset="0"/>
              </a:rPr>
              <a:t>15</a:t>
            </a:r>
            <a:r>
              <a:rPr lang="en-US" sz="1800" b="0" i="0" u="none" strike="noStrike" dirty="0">
                <a:solidFill>
                  <a:srgbClr val="212121"/>
                </a:solidFill>
                <a:effectLst/>
                <a:latin typeface="Times New Roman" panose="02020603050405020304" pitchFamily="18" charset="0"/>
              </a:rPr>
              <a:t>(6). 	https://doi.org/10.1371/journal.pone.0235177</a:t>
            </a:r>
            <a:endParaRPr lang="en-US" sz="1800" b="0" i="0" u="sng" strike="noStrike" dirty="0">
              <a:solidFill>
                <a:srgbClr val="1155CC"/>
              </a:solidFill>
              <a:effectLst/>
              <a:latin typeface="Times New Roman" panose="02020603050405020304" pitchFamily="18" charset="0"/>
            </a:endParaRPr>
          </a:p>
          <a:p>
            <a:pPr>
              <a:lnSpc>
                <a:spcPct val="150000"/>
              </a:lnSpc>
            </a:pPr>
            <a:br>
              <a:rPr lang="en-US" dirty="0"/>
            </a:br>
            <a:endParaRPr lang="en-US" sz="1800" b="0" i="0" u="none" strike="noStrike" dirty="0">
              <a:solidFill>
                <a:srgbClr val="212121"/>
              </a:solidFill>
              <a:effectLst/>
              <a:latin typeface="Times New Roman" panose="02020603050405020304" pitchFamily="18" charset="0"/>
            </a:endParaRPr>
          </a:p>
          <a:p>
            <a:pPr>
              <a:lnSpc>
                <a:spcPct val="150000"/>
              </a:lnSpc>
            </a:pPr>
            <a:br>
              <a:rPr lang="en-US" dirty="0"/>
            </a:br>
            <a:endParaRPr lang="en-US" sz="1800" b="0" i="0" u="none" strike="noStrike" dirty="0">
              <a:solidFill>
                <a:srgbClr val="212121"/>
              </a:solidFill>
              <a:effectLst/>
              <a:latin typeface="Times New Roman" panose="02020603050405020304" pitchFamily="18" charset="0"/>
            </a:endParaRPr>
          </a:p>
          <a:p>
            <a:endParaRPr lang="en-US" dirty="0">
              <a:solidFill>
                <a:srgbClr val="212121"/>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353604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915924" y="124755"/>
            <a:ext cx="10360152" cy="672662"/>
          </a:xfrm>
        </p:spPr>
        <p:txBody>
          <a:bodyPr anchor="b"/>
          <a:lstStyle/>
          <a:p>
            <a:r>
              <a:rPr lang="en-US" dirty="0"/>
              <a:t>REFERENCES (3)</a:t>
            </a:r>
          </a:p>
        </p:txBody>
      </p:sp>
      <p:sp>
        <p:nvSpPr>
          <p:cNvPr id="3" name="TextBox 2">
            <a:extLst>
              <a:ext uri="{FF2B5EF4-FFF2-40B4-BE49-F238E27FC236}">
                <a16:creationId xmlns:a16="http://schemas.microsoft.com/office/drawing/2014/main" id="{BB168270-5F4D-D894-B8DF-5308032D2EE4}"/>
              </a:ext>
            </a:extLst>
          </p:cNvPr>
          <p:cNvSpPr txBox="1"/>
          <p:nvPr/>
        </p:nvSpPr>
        <p:spPr>
          <a:xfrm>
            <a:off x="420985" y="797417"/>
            <a:ext cx="11519338" cy="4622547"/>
          </a:xfrm>
          <a:prstGeom prst="rect">
            <a:avLst/>
          </a:prstGeom>
          <a:noFill/>
        </p:spPr>
        <p:txBody>
          <a:bodyPr wrap="square" rtlCol="0">
            <a:spAutoFit/>
          </a:bodyPr>
          <a:lstStyle/>
          <a:p>
            <a:pPr indent="-457200">
              <a:lnSpc>
                <a:spcPct val="150000"/>
              </a:lnSpc>
            </a:pPr>
            <a:r>
              <a:rPr lang="en-US" sz="1800" b="0" i="0" u="none" strike="noStrike" dirty="0">
                <a:solidFill>
                  <a:srgbClr val="212121"/>
                </a:solidFill>
                <a:effectLst/>
                <a:latin typeface="Times New Roman" panose="02020603050405020304" pitchFamily="18" charset="0"/>
              </a:rPr>
              <a:t>Richie, B. E. (2022). The Effects of Violence on Communities: The Violence Matrix as a Tool for Advancing More Just 	Policies. </a:t>
            </a:r>
            <a:r>
              <a:rPr lang="en-US" sz="1800" b="0" i="1" u="none" strike="noStrike" dirty="0">
                <a:solidFill>
                  <a:srgbClr val="212121"/>
                </a:solidFill>
                <a:effectLst/>
                <a:latin typeface="Times New Roman" panose="02020603050405020304" pitchFamily="18" charset="0"/>
              </a:rPr>
              <a:t>Daedalus</a:t>
            </a:r>
            <a:r>
              <a:rPr lang="en-US" sz="1800" b="0" i="0" u="none" strike="noStrike" dirty="0">
                <a:solidFill>
                  <a:srgbClr val="212121"/>
                </a:solidFill>
                <a:effectLst/>
                <a:latin typeface="Times New Roman" panose="02020603050405020304" pitchFamily="18" charset="0"/>
              </a:rPr>
              <a:t>, </a:t>
            </a:r>
            <a:r>
              <a:rPr lang="en-US" sz="1800" b="0" i="1" u="none" strike="noStrike" dirty="0">
                <a:solidFill>
                  <a:srgbClr val="212121"/>
                </a:solidFill>
                <a:effectLst/>
                <a:latin typeface="Times New Roman" panose="02020603050405020304" pitchFamily="18" charset="0"/>
              </a:rPr>
              <a:t>151</a:t>
            </a:r>
            <a:r>
              <a:rPr lang="en-US" sz="1800" b="0" i="0" u="none" strike="noStrike" dirty="0">
                <a:solidFill>
                  <a:srgbClr val="212121"/>
                </a:solidFill>
                <a:effectLst/>
                <a:latin typeface="Times New Roman" panose="02020603050405020304" pitchFamily="18" charset="0"/>
              </a:rPr>
              <a:t>(1), 84–96. </a:t>
            </a:r>
            <a:r>
              <a:rPr lang="en-US" sz="1800" b="0" i="0" u="none" strike="noStrike" dirty="0">
                <a:solidFill>
                  <a:srgbClr val="212121"/>
                </a:solidFill>
                <a:effectLst/>
                <a:latin typeface="Times New Roman" panose="02020603050405020304" pitchFamily="18" charset="0"/>
                <a:hlinkClick r:id="rId3"/>
              </a:rPr>
              <a:t>https://doi.org/10.1162/daed_a_01890</a:t>
            </a:r>
            <a:endParaRPr lang="en-US" sz="1800" b="0" i="0" u="none" strike="noStrike" dirty="0">
              <a:solidFill>
                <a:srgbClr val="212121"/>
              </a:solidFill>
              <a:effectLst/>
              <a:latin typeface="Times New Roman" panose="02020603050405020304" pitchFamily="18" charset="0"/>
            </a:endParaRPr>
          </a:p>
          <a:p>
            <a:pPr indent="-457200" rtl="0">
              <a:lnSpc>
                <a:spcPct val="150000"/>
              </a:lnSpc>
              <a:spcBef>
                <a:spcPts val="0"/>
              </a:spcBef>
              <a:spcAft>
                <a:spcPts val="0"/>
              </a:spcAft>
            </a:pPr>
            <a:r>
              <a:rPr lang="en-US" sz="1800" b="0" i="0" u="none" strike="noStrike" dirty="0">
                <a:solidFill>
                  <a:srgbClr val="212121"/>
                </a:solidFill>
                <a:effectLst/>
                <a:latin typeface="Times New Roman" panose="02020603050405020304" pitchFamily="18" charset="0"/>
              </a:rPr>
              <a:t>Smith, E. L. (2022, December). </a:t>
            </a:r>
            <a:r>
              <a:rPr lang="en-US" sz="1800" b="0" i="1" u="none" strike="noStrike" dirty="0">
                <a:solidFill>
                  <a:srgbClr val="212121"/>
                </a:solidFill>
                <a:effectLst/>
                <a:latin typeface="Times New Roman" panose="02020603050405020304" pitchFamily="18" charset="0"/>
              </a:rPr>
              <a:t>Female Murder Victims and Victim-Offender Relationship, 2021</a:t>
            </a:r>
            <a:r>
              <a:rPr lang="en-US" sz="1800" b="0" i="0" u="none" strike="noStrike" dirty="0">
                <a:solidFill>
                  <a:srgbClr val="212121"/>
                </a:solidFill>
                <a:effectLst/>
                <a:latin typeface="Times New Roman" panose="02020603050405020304" pitchFamily="18" charset="0"/>
              </a:rPr>
              <a:t>. Bureau of Justice 	Statistics. </a:t>
            </a:r>
            <a:r>
              <a:rPr lang="en-US" sz="1800" b="0" i="0" u="none" strike="noStrike" dirty="0">
                <a:solidFill>
                  <a:srgbClr val="212121"/>
                </a:solidFill>
                <a:effectLst/>
                <a:latin typeface="Times New Roman" panose="02020603050405020304" pitchFamily="18" charset="0"/>
                <a:hlinkClick r:id="rId4"/>
              </a:rPr>
              <a:t>https://bjs.ojp.gov/female-murder-victims-and-victim-offender-relationship-2021</a:t>
            </a:r>
            <a:endParaRPr lang="en-US" sz="1800" b="0" i="0" u="none" strike="noStrike" dirty="0">
              <a:solidFill>
                <a:srgbClr val="212121"/>
              </a:solidFill>
              <a:effectLst/>
              <a:latin typeface="Times New Roman" panose="02020603050405020304" pitchFamily="18" charset="0"/>
            </a:endParaRPr>
          </a:p>
          <a:p>
            <a:pPr indent="-457200" rtl="0">
              <a:lnSpc>
                <a:spcPct val="150000"/>
              </a:lnSpc>
              <a:spcBef>
                <a:spcPts val="0"/>
              </a:spcBef>
              <a:spcAft>
                <a:spcPts val="0"/>
              </a:spcAft>
            </a:pPr>
            <a:r>
              <a:rPr lang="en-US" sz="1800" b="0" i="0" u="none" strike="noStrike" dirty="0">
                <a:solidFill>
                  <a:srgbClr val="212121"/>
                </a:solidFill>
                <a:effectLst/>
                <a:latin typeface="Times New Roman" panose="02020603050405020304" pitchFamily="18" charset="0"/>
              </a:rPr>
              <a:t>Spiller, T. R., </a:t>
            </a:r>
            <a:r>
              <a:rPr lang="en-US" sz="1800" b="0" i="0" u="none" strike="noStrike" dirty="0" err="1">
                <a:solidFill>
                  <a:srgbClr val="212121"/>
                </a:solidFill>
                <a:effectLst/>
                <a:latin typeface="Times New Roman" panose="02020603050405020304" pitchFamily="18" charset="0"/>
              </a:rPr>
              <a:t>Duek</a:t>
            </a:r>
            <a:r>
              <a:rPr lang="en-US" sz="1800" b="0" i="0" u="none" strike="noStrike" dirty="0">
                <a:solidFill>
                  <a:srgbClr val="212121"/>
                </a:solidFill>
                <a:effectLst/>
                <a:latin typeface="Times New Roman" panose="02020603050405020304" pitchFamily="18" charset="0"/>
              </a:rPr>
              <a:t>, O., Buta, E., Gross, G., Smith, N. B., &amp; Harpaz-</a:t>
            </a:r>
            <a:r>
              <a:rPr lang="en-US" sz="1800" b="0" i="0" u="none" strike="noStrike" dirty="0" err="1">
                <a:solidFill>
                  <a:srgbClr val="212121"/>
                </a:solidFill>
                <a:effectLst/>
                <a:latin typeface="Times New Roman" panose="02020603050405020304" pitchFamily="18" charset="0"/>
              </a:rPr>
              <a:t>Rotem</a:t>
            </a:r>
            <a:r>
              <a:rPr lang="en-US" sz="1800" b="0" i="0" u="none" strike="noStrike" dirty="0">
                <a:solidFill>
                  <a:srgbClr val="212121"/>
                </a:solidFill>
                <a:effectLst/>
                <a:latin typeface="Times New Roman" panose="02020603050405020304" pitchFamily="18" charset="0"/>
              </a:rPr>
              <a:t>, I. (2022). Comparative effectiveness of group 	</a:t>
            </a:r>
            <a:r>
              <a:rPr lang="en-US" sz="1800" b="0" i="1" u="none" strike="noStrike" dirty="0">
                <a:solidFill>
                  <a:srgbClr val="212121"/>
                </a:solidFill>
                <a:effectLst/>
                <a:latin typeface="Times New Roman" panose="02020603050405020304" pitchFamily="18" charset="0"/>
              </a:rPr>
              <a:t>v</a:t>
            </a:r>
            <a:r>
              <a:rPr lang="en-US" sz="1800" b="0" i="0" u="none" strike="noStrike" dirty="0">
                <a:solidFill>
                  <a:srgbClr val="212121"/>
                </a:solidFill>
                <a:effectLst/>
                <a:latin typeface="Times New Roman" panose="02020603050405020304" pitchFamily="18" charset="0"/>
              </a:rPr>
              <a:t>. individual trauma-focused treatment for posttraumatic stress disorder in veterans. </a:t>
            </a:r>
            <a:r>
              <a:rPr lang="en-US" sz="1800" b="0" i="1" u="none" strike="noStrike" dirty="0">
                <a:solidFill>
                  <a:srgbClr val="212121"/>
                </a:solidFill>
                <a:effectLst/>
                <a:latin typeface="Times New Roman" panose="02020603050405020304" pitchFamily="18" charset="0"/>
              </a:rPr>
              <a:t>Psychological Medicine</a:t>
            </a:r>
            <a:r>
              <a:rPr lang="en-US" sz="1800" b="0" i="0" u="none" strike="noStrike" dirty="0">
                <a:solidFill>
                  <a:srgbClr val="212121"/>
                </a:solidFill>
                <a:effectLst/>
                <a:latin typeface="Times New Roman" panose="02020603050405020304" pitchFamily="18" charset="0"/>
              </a:rPr>
              <a:t>, 1–	8. </a:t>
            </a:r>
            <a:r>
              <a:rPr lang="en-US" sz="1800" b="0" i="0" u="none" strike="noStrike" dirty="0">
                <a:solidFill>
                  <a:srgbClr val="212121"/>
                </a:solidFill>
                <a:effectLst/>
                <a:latin typeface="Times New Roman" panose="02020603050405020304" pitchFamily="18" charset="0"/>
                <a:hlinkClick r:id="rId5"/>
              </a:rPr>
              <a:t>https://doi.org/10.1017/s0033291722001441</a:t>
            </a:r>
            <a:endParaRPr lang="en-US" sz="1800" b="0" i="0" u="none" strike="noStrike" dirty="0">
              <a:solidFill>
                <a:srgbClr val="212121"/>
              </a:solidFill>
              <a:effectLst/>
              <a:latin typeface="Times New Roman" panose="02020603050405020304" pitchFamily="18" charset="0"/>
            </a:endParaRPr>
          </a:p>
          <a:p>
            <a:pPr indent="-457200" rtl="0">
              <a:lnSpc>
                <a:spcPct val="150000"/>
              </a:lnSpc>
              <a:spcBef>
                <a:spcPts val="0"/>
              </a:spcBef>
              <a:spcAft>
                <a:spcPts val="0"/>
              </a:spcAft>
            </a:pPr>
            <a:r>
              <a:rPr lang="en-US" sz="1800" b="0" i="0" u="none" strike="noStrike" dirty="0">
                <a:solidFill>
                  <a:srgbClr val="212121"/>
                </a:solidFill>
                <a:effectLst/>
                <a:latin typeface="Times New Roman" panose="02020603050405020304" pitchFamily="18" charset="0"/>
              </a:rPr>
              <a:t>U. Vindhya. (2020). Feminist Counseling for Domestic Violence: Some Issues of Theory and Practice. </a:t>
            </a:r>
            <a:r>
              <a:rPr lang="en-US" sz="1800" b="0" i="1" u="none" strike="noStrike" dirty="0">
                <a:solidFill>
                  <a:srgbClr val="212121"/>
                </a:solidFill>
                <a:effectLst/>
                <a:latin typeface="Times New Roman" panose="02020603050405020304" pitchFamily="18" charset="0"/>
              </a:rPr>
              <a:t>Routledge </a:t>
            </a:r>
            <a:r>
              <a:rPr lang="en-US" sz="1800" b="0" i="1" u="none" strike="noStrike" dirty="0" err="1">
                <a:solidFill>
                  <a:srgbClr val="212121"/>
                </a:solidFill>
                <a:effectLst/>
                <a:latin typeface="Times New Roman" panose="02020603050405020304" pitchFamily="18" charset="0"/>
              </a:rPr>
              <a:t>EBooks</a:t>
            </a:r>
            <a:r>
              <a:rPr lang="en-US" sz="1800" b="0" i="0" u="none" strike="noStrike" dirty="0">
                <a:solidFill>
                  <a:srgbClr val="212121"/>
                </a:solidFill>
                <a:effectLst/>
                <a:latin typeface="Times New Roman" panose="02020603050405020304" pitchFamily="18" charset="0"/>
              </a:rPr>
              <a:t>, 	93–125. </a:t>
            </a:r>
            <a:r>
              <a:rPr lang="en-US" sz="1800" b="0" i="0" u="none" strike="noStrike" dirty="0">
                <a:solidFill>
                  <a:srgbClr val="212121"/>
                </a:solidFill>
                <a:effectLst/>
                <a:latin typeface="Times New Roman" panose="02020603050405020304" pitchFamily="18" charset="0"/>
                <a:hlinkClick r:id="rId6"/>
              </a:rPr>
              <a:t>https://doi.org/10.4324/9780367818531-6</a:t>
            </a:r>
            <a:endParaRPr lang="en-US" sz="1800" b="0" i="0" u="none" strike="noStrike" dirty="0">
              <a:solidFill>
                <a:srgbClr val="212121"/>
              </a:solidFill>
              <a:effectLst/>
              <a:latin typeface="Times New Roman" panose="02020603050405020304" pitchFamily="18" charset="0"/>
            </a:endParaRPr>
          </a:p>
          <a:p>
            <a:pPr indent="-457200" rtl="0">
              <a:lnSpc>
                <a:spcPct val="150000"/>
              </a:lnSpc>
              <a:spcBef>
                <a:spcPts val="0"/>
              </a:spcBef>
              <a:spcAft>
                <a:spcPts val="0"/>
              </a:spcAft>
            </a:pPr>
            <a:endParaRPr lang="en-US" sz="1800" b="0" i="0" u="none" strike="noStrike" dirty="0">
              <a:solidFill>
                <a:srgbClr val="212121"/>
              </a:solidFill>
              <a:effectLst/>
              <a:latin typeface="Times New Roman" panose="02020603050405020304" pitchFamily="18" charset="0"/>
            </a:endParaRPr>
          </a:p>
          <a:p>
            <a:pPr indent="-457200" rtl="0">
              <a:lnSpc>
                <a:spcPct val="150000"/>
              </a:lnSpc>
              <a:spcBef>
                <a:spcPts val="0"/>
              </a:spcBef>
              <a:spcAft>
                <a:spcPts val="0"/>
              </a:spcAft>
            </a:pPr>
            <a:endParaRPr lang="en-US" b="0" dirty="0">
              <a:effectLst/>
            </a:endParaRPr>
          </a:p>
        </p:txBody>
      </p:sp>
    </p:spTree>
    <p:extLst>
      <p:ext uri="{BB962C8B-B14F-4D97-AF65-F5344CB8AC3E}">
        <p14:creationId xmlns:p14="http://schemas.microsoft.com/office/powerpoint/2010/main" val="185579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04F1-8E94-7D3D-71E2-A1A4B7CBCB4A}"/>
              </a:ext>
            </a:extLst>
          </p:cNvPr>
          <p:cNvSpPr>
            <a:spLocks noGrp="1"/>
          </p:cNvSpPr>
          <p:nvPr>
            <p:ph type="title"/>
          </p:nvPr>
        </p:nvSpPr>
        <p:spPr>
          <a:xfrm>
            <a:off x="168166" y="415159"/>
            <a:ext cx="8849710" cy="914400"/>
          </a:xfrm>
        </p:spPr>
        <p:txBody>
          <a:bodyPr/>
          <a:lstStyle/>
          <a:p>
            <a:r>
              <a:rPr lang="en-US" dirty="0"/>
              <a:t>DOMESTIC VIOLENCE</a:t>
            </a:r>
            <a:br>
              <a:rPr lang="en-US" dirty="0"/>
            </a:br>
            <a:r>
              <a:rPr lang="en-US" dirty="0"/>
              <a:t>NONOFFENDER COUNSELING GROUP</a:t>
            </a:r>
          </a:p>
        </p:txBody>
      </p:sp>
      <p:sp>
        <p:nvSpPr>
          <p:cNvPr id="14" name="Content Placeholder 13">
            <a:extLst>
              <a:ext uri="{FF2B5EF4-FFF2-40B4-BE49-F238E27FC236}">
                <a16:creationId xmlns:a16="http://schemas.microsoft.com/office/drawing/2014/main" id="{F4A3718F-D67C-255A-4B64-BA379609FCD0}"/>
              </a:ext>
            </a:extLst>
          </p:cNvPr>
          <p:cNvSpPr>
            <a:spLocks noGrp="1"/>
          </p:cNvSpPr>
          <p:nvPr>
            <p:ph sz="quarter" idx="11"/>
          </p:nvPr>
        </p:nvSpPr>
        <p:spPr>
          <a:xfrm>
            <a:off x="463190" y="1744718"/>
            <a:ext cx="10152258" cy="5260427"/>
          </a:xfrm>
        </p:spPr>
        <p:txBody>
          <a:bodyPr>
            <a:normAutofit/>
          </a:bodyPr>
          <a:lstStyle/>
          <a:p>
            <a:pPr algn="l">
              <a:lnSpc>
                <a:spcPct val="150000"/>
              </a:lnSpc>
            </a:pPr>
            <a:r>
              <a:rPr lang="en-US" b="1" i="0" dirty="0">
                <a:solidFill>
                  <a:srgbClr val="0D0D0D"/>
                </a:solidFill>
                <a:effectLst/>
                <a:latin typeface="Söhne"/>
              </a:rPr>
              <a:t>PURPOSE - This Group Will:</a:t>
            </a:r>
            <a:endParaRPr lang="en-US" b="0" i="0" dirty="0">
              <a:solidFill>
                <a:srgbClr val="0D0D0D"/>
              </a:solidFill>
              <a:effectLst/>
              <a:latin typeface="Söhne"/>
            </a:endParaRPr>
          </a:p>
          <a:p>
            <a:pPr marL="342900" indent="-342900" algn="l">
              <a:lnSpc>
                <a:spcPct val="150000"/>
              </a:lnSpc>
              <a:buFont typeface="Arial" panose="020B0604020202020204" pitchFamily="34" charset="0"/>
              <a:buChar char="•"/>
            </a:pPr>
            <a:r>
              <a:rPr lang="en-US" dirty="0">
                <a:solidFill>
                  <a:srgbClr val="0D0D0D"/>
                </a:solidFill>
                <a:latin typeface="Söhne"/>
              </a:rPr>
              <a:t>Create a sa</a:t>
            </a:r>
            <a:r>
              <a:rPr lang="en-US" b="0" i="0" dirty="0">
                <a:solidFill>
                  <a:srgbClr val="0D0D0D"/>
                </a:solidFill>
                <a:effectLst/>
                <a:latin typeface="Söhne"/>
              </a:rPr>
              <a:t>fe space to share experiences, gain validation, and get support from others</a:t>
            </a:r>
          </a:p>
          <a:p>
            <a:pPr marL="342900" indent="-342900" algn="l">
              <a:lnSpc>
                <a:spcPct val="150000"/>
              </a:lnSpc>
              <a:buFont typeface="Arial" panose="020B0604020202020204" pitchFamily="34" charset="0"/>
              <a:buChar char="•"/>
            </a:pPr>
            <a:r>
              <a:rPr lang="en-US" b="0" i="0" dirty="0">
                <a:solidFill>
                  <a:srgbClr val="0D0D0D"/>
                </a:solidFill>
                <a:effectLst/>
                <a:latin typeface="Söhne"/>
              </a:rPr>
              <a:t>Offer education about DV, including its dynamics, effects, and available resources</a:t>
            </a:r>
          </a:p>
          <a:p>
            <a:pPr marL="342900" indent="-342900" algn="l">
              <a:lnSpc>
                <a:spcPct val="150000"/>
              </a:lnSpc>
              <a:buFont typeface="Arial" panose="020B0604020202020204" pitchFamily="34" charset="0"/>
              <a:buChar char="•"/>
            </a:pPr>
            <a:r>
              <a:rPr lang="en-US" dirty="0">
                <a:solidFill>
                  <a:srgbClr val="0D0D0D"/>
                </a:solidFill>
                <a:latin typeface="Söhne"/>
              </a:rPr>
              <a:t>Help s</a:t>
            </a:r>
            <a:r>
              <a:rPr lang="en-US" b="0" i="0" dirty="0">
                <a:solidFill>
                  <a:srgbClr val="0D0D0D"/>
                </a:solidFill>
                <a:effectLst/>
                <a:latin typeface="Söhne"/>
              </a:rPr>
              <a:t>urvivors learn about their rights and safety planning strategies (</a:t>
            </a:r>
            <a:r>
              <a:rPr lang="en-US" b="0" i="0" dirty="0" err="1">
                <a:solidFill>
                  <a:srgbClr val="0D0D0D"/>
                </a:solidFill>
                <a:effectLst/>
                <a:latin typeface="Söhne"/>
              </a:rPr>
              <a:t>Albanesi</a:t>
            </a:r>
            <a:r>
              <a:rPr lang="en-US" b="0" i="0" dirty="0">
                <a:solidFill>
                  <a:srgbClr val="0D0D0D"/>
                </a:solidFill>
                <a:effectLst/>
                <a:latin typeface="Söhne"/>
              </a:rPr>
              <a:t> et al., 2021)</a:t>
            </a:r>
          </a:p>
          <a:p>
            <a:pPr marL="342900" indent="-342900" algn="l">
              <a:lnSpc>
                <a:spcPct val="150000"/>
              </a:lnSpc>
              <a:buFont typeface="Arial" panose="020B0604020202020204" pitchFamily="34" charset="0"/>
              <a:buChar char="•"/>
            </a:pPr>
            <a:r>
              <a:rPr lang="en-US" b="0" i="0" dirty="0">
                <a:solidFill>
                  <a:srgbClr val="0D0D0D"/>
                </a:solidFill>
                <a:effectLst/>
                <a:latin typeface="Söhne"/>
              </a:rPr>
              <a:t>Teach coping skills, resilience-building, and self-care strategies</a:t>
            </a:r>
          </a:p>
          <a:p>
            <a:pPr marL="342900" indent="-342900" algn="l">
              <a:lnSpc>
                <a:spcPct val="150000"/>
              </a:lnSpc>
              <a:buFont typeface="Arial" panose="020B0604020202020204" pitchFamily="34" charset="0"/>
              <a:buChar char="•"/>
            </a:pPr>
            <a:r>
              <a:rPr lang="en-US" dirty="0">
                <a:solidFill>
                  <a:srgbClr val="0D0D0D"/>
                </a:solidFill>
                <a:latin typeface="Söhne"/>
              </a:rPr>
              <a:t>Receive </a:t>
            </a:r>
            <a:r>
              <a:rPr lang="en-US" b="0" i="0" dirty="0">
                <a:solidFill>
                  <a:srgbClr val="0D0D0D"/>
                </a:solidFill>
                <a:effectLst/>
                <a:latin typeface="Söhne"/>
              </a:rPr>
              <a:t>guidance from facilitators who help survivors manage stress and rebuild their confidence. </a:t>
            </a:r>
            <a:r>
              <a:rPr lang="en-US" b="0" i="0" dirty="0">
                <a:solidFill>
                  <a:srgbClr val="212121"/>
                </a:solidFill>
                <a:effectLst/>
                <a:latin typeface="Söhne"/>
              </a:rPr>
              <a:t>There is good evidence of the effectiveness of IPV interventions focused on improving access to social support (</a:t>
            </a:r>
            <a:r>
              <a:rPr lang="en-US" b="0" i="0" dirty="0" err="1">
                <a:solidFill>
                  <a:srgbClr val="212121"/>
                </a:solidFill>
                <a:effectLst/>
                <a:latin typeface="Söhne"/>
              </a:rPr>
              <a:t>Ogbe</a:t>
            </a:r>
            <a:r>
              <a:rPr lang="en-US" b="0" i="0" dirty="0">
                <a:solidFill>
                  <a:srgbClr val="212121"/>
                </a:solidFill>
                <a:effectLst/>
                <a:latin typeface="Söhne"/>
              </a:rPr>
              <a:t> et al., 2020).</a:t>
            </a:r>
            <a:endParaRPr lang="en-US" b="0" i="0" dirty="0">
              <a:solidFill>
                <a:srgbClr val="0D0D0D"/>
              </a:solidFill>
              <a:effectLst/>
              <a:latin typeface="Söhne"/>
            </a:endParaRPr>
          </a:p>
          <a:p>
            <a:pPr algn="l">
              <a:lnSpc>
                <a:spcPct val="150000"/>
              </a:lnSpc>
            </a:pPr>
            <a:endParaRPr lang="en-US" dirty="0">
              <a:solidFill>
                <a:srgbClr val="0D0D0D"/>
              </a:solidFill>
              <a:latin typeface="Söhne"/>
            </a:endParaRPr>
          </a:p>
        </p:txBody>
      </p:sp>
      <p:sp>
        <p:nvSpPr>
          <p:cNvPr id="17" name="Content Placeholder 16">
            <a:extLst>
              <a:ext uri="{FF2B5EF4-FFF2-40B4-BE49-F238E27FC236}">
                <a16:creationId xmlns:a16="http://schemas.microsoft.com/office/drawing/2014/main" id="{2F3CEF66-C6D7-C765-24E7-1DCFB38FE51A}"/>
              </a:ext>
            </a:extLst>
          </p:cNvPr>
          <p:cNvSpPr>
            <a:spLocks noGrp="1"/>
          </p:cNvSpPr>
          <p:nvPr>
            <p:ph sz="quarter" idx="12"/>
          </p:nvPr>
        </p:nvSpPr>
        <p:spPr>
          <a:xfrm>
            <a:off x="6235050" y="840828"/>
            <a:ext cx="5340610" cy="6022427"/>
          </a:xfrm>
        </p:spPr>
        <p:txBody>
          <a:bodyPr>
            <a:noAutofit/>
          </a:bodyPr>
          <a:lstStyle/>
          <a:p>
            <a:pPr algn="l"/>
            <a:endParaRPr lang="en-US" b="0" i="0" dirty="0">
              <a:solidFill>
                <a:srgbClr val="0D0D0D"/>
              </a:solidFill>
              <a:effectLst/>
              <a:latin typeface="Söhne"/>
            </a:endParaRPr>
          </a:p>
          <a:p>
            <a:pPr algn="l"/>
            <a:endParaRPr lang="en-US" b="0" i="0" dirty="0">
              <a:solidFill>
                <a:srgbClr val="0D0D0D"/>
              </a:solidFill>
              <a:effectLst/>
              <a:latin typeface="Söhne"/>
            </a:endParaRPr>
          </a:p>
        </p:txBody>
      </p:sp>
      <p:sp>
        <p:nvSpPr>
          <p:cNvPr id="2" name="Slide Number Placeholder 1">
            <a:extLst>
              <a:ext uri="{FF2B5EF4-FFF2-40B4-BE49-F238E27FC236}">
                <a16:creationId xmlns:a16="http://schemas.microsoft.com/office/drawing/2014/main" id="{F35BAC3D-60A1-816B-5C79-2E8B6D9806E9}"/>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2</a:t>
            </a:fld>
            <a:endParaRPr lang="en-US" dirty="0"/>
          </a:p>
        </p:txBody>
      </p:sp>
    </p:spTree>
    <p:extLst>
      <p:ext uri="{BB962C8B-B14F-4D97-AF65-F5344CB8AC3E}">
        <p14:creationId xmlns:p14="http://schemas.microsoft.com/office/powerpoint/2010/main" val="423010696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04F1-8E94-7D3D-71E2-A1A4B7CBCB4A}"/>
              </a:ext>
            </a:extLst>
          </p:cNvPr>
          <p:cNvSpPr>
            <a:spLocks noGrp="1"/>
          </p:cNvSpPr>
          <p:nvPr>
            <p:ph type="title"/>
          </p:nvPr>
        </p:nvSpPr>
        <p:spPr>
          <a:xfrm>
            <a:off x="568054" y="268013"/>
            <a:ext cx="10360152" cy="914400"/>
          </a:xfrm>
        </p:spPr>
        <p:txBody>
          <a:bodyPr/>
          <a:lstStyle/>
          <a:p>
            <a:r>
              <a:rPr lang="en-US" dirty="0"/>
              <a:t>PREVALENCE AND POPULATION</a:t>
            </a:r>
          </a:p>
        </p:txBody>
      </p:sp>
      <p:sp>
        <p:nvSpPr>
          <p:cNvPr id="17" name="Content Placeholder 16">
            <a:extLst>
              <a:ext uri="{FF2B5EF4-FFF2-40B4-BE49-F238E27FC236}">
                <a16:creationId xmlns:a16="http://schemas.microsoft.com/office/drawing/2014/main" id="{2F3CEF66-C6D7-C765-24E7-1DCFB38FE51A}"/>
              </a:ext>
            </a:extLst>
          </p:cNvPr>
          <p:cNvSpPr>
            <a:spLocks noGrp="1"/>
          </p:cNvSpPr>
          <p:nvPr>
            <p:ph sz="quarter" idx="12"/>
          </p:nvPr>
        </p:nvSpPr>
        <p:spPr>
          <a:xfrm>
            <a:off x="568055" y="1602094"/>
            <a:ext cx="6557959" cy="4277710"/>
          </a:xfrm>
        </p:spPr>
        <p:txBody>
          <a:bodyPr>
            <a:noAutofit/>
          </a:bodyPr>
          <a:lstStyle/>
          <a:p>
            <a:pPr algn="l"/>
            <a:r>
              <a:rPr lang="en-US" b="1" i="0" dirty="0">
                <a:solidFill>
                  <a:srgbClr val="0D0D0D"/>
                </a:solidFill>
                <a:effectLst/>
                <a:latin typeface="Söhne"/>
              </a:rPr>
              <a:t>PREVALENCE AND NEED:</a:t>
            </a:r>
            <a:endParaRPr lang="en-US" b="0" i="0" dirty="0">
              <a:solidFill>
                <a:srgbClr val="0D0D0D"/>
              </a:solidFill>
              <a:effectLst/>
              <a:latin typeface="Söhne"/>
            </a:endParaRPr>
          </a:p>
          <a:p>
            <a:pPr marL="342900" indent="-342900" algn="l">
              <a:buFont typeface="Arial" panose="020B0604020202020204" pitchFamily="34" charset="0"/>
              <a:buChar char="•"/>
            </a:pPr>
            <a:r>
              <a:rPr lang="en-US" dirty="0">
                <a:solidFill>
                  <a:srgbClr val="0D0D0D"/>
                </a:solidFill>
                <a:latin typeface="Söhne"/>
              </a:rPr>
              <a:t>I</a:t>
            </a:r>
            <a:r>
              <a:rPr lang="en-US" b="0" i="0" dirty="0">
                <a:solidFill>
                  <a:srgbClr val="0D0D0D"/>
                </a:solidFill>
                <a:effectLst/>
                <a:latin typeface="Söhne"/>
              </a:rPr>
              <a:t>ntimate partner violence constitutes a global epidemic and a violation of human rights.</a:t>
            </a:r>
          </a:p>
          <a:p>
            <a:pPr marL="342900" indent="-342900" algn="l">
              <a:buFont typeface="Arial" panose="020B0604020202020204" pitchFamily="34" charset="0"/>
              <a:buChar char="•"/>
            </a:pPr>
            <a:r>
              <a:rPr lang="en-US" b="0" i="0" dirty="0">
                <a:solidFill>
                  <a:srgbClr val="0D0D0D"/>
                </a:solidFill>
                <a:effectLst/>
                <a:latin typeface="Söhne"/>
              </a:rPr>
              <a:t>Prevalence rates for experiencing IPV at least once in a lifetime vary across countries worldwide, ranging from 10% to 53%.</a:t>
            </a:r>
          </a:p>
          <a:p>
            <a:pPr marL="342900" indent="-342900" algn="l">
              <a:buFont typeface="Arial" panose="020B0604020202020204" pitchFamily="34" charset="0"/>
              <a:buChar char="•"/>
            </a:pPr>
            <a:r>
              <a:rPr lang="en-US" dirty="0">
                <a:solidFill>
                  <a:srgbClr val="0D0D0D"/>
                </a:solidFill>
                <a:latin typeface="Söhne"/>
              </a:rPr>
              <a:t>Of </a:t>
            </a:r>
            <a:r>
              <a:rPr lang="en-US" b="0" i="0" dirty="0">
                <a:solidFill>
                  <a:srgbClr val="0D0D0D"/>
                </a:solidFill>
                <a:effectLst/>
                <a:latin typeface="Söhne"/>
              </a:rPr>
              <a:t>the 4,970 female victims of murder in 2021, 34% were fatally assaulted by an intimate partner. In comparison, about 6% of the 17,970 males who fell victim to homicide that year were killed by an intimate partner (Smith, 2022).</a:t>
            </a:r>
          </a:p>
          <a:p>
            <a:pPr marL="342900" indent="-342900" algn="l">
              <a:buFont typeface="Arial" panose="020B0604020202020204" pitchFamily="34" charset="0"/>
              <a:buChar char="•"/>
            </a:pPr>
            <a:endParaRPr lang="en-US" b="0" i="0" dirty="0">
              <a:solidFill>
                <a:srgbClr val="0D0D0D"/>
              </a:solidFill>
              <a:effectLst/>
              <a:latin typeface="Söhne"/>
            </a:endParaRPr>
          </a:p>
          <a:p>
            <a:pPr algn="l"/>
            <a:r>
              <a:rPr lang="en-US" b="1" i="0" dirty="0">
                <a:solidFill>
                  <a:srgbClr val="0D0D0D"/>
                </a:solidFill>
                <a:effectLst/>
                <a:latin typeface="Söhne"/>
              </a:rPr>
              <a:t>POPULATION SERVED: </a:t>
            </a:r>
            <a:endParaRPr lang="en-US" b="0" i="0" dirty="0">
              <a:solidFill>
                <a:srgbClr val="0D0D0D"/>
              </a:solidFill>
              <a:effectLst/>
              <a:latin typeface="Söhne"/>
            </a:endParaRPr>
          </a:p>
          <a:p>
            <a:pPr marL="342900" indent="-342900" algn="l">
              <a:buFont typeface="Arial" panose="020B0604020202020204" pitchFamily="34" charset="0"/>
              <a:buChar char="•"/>
            </a:pPr>
            <a:r>
              <a:rPr lang="en-US" b="0" i="0" dirty="0">
                <a:solidFill>
                  <a:srgbClr val="0D0D0D"/>
                </a:solidFill>
                <a:effectLst/>
                <a:latin typeface="Söhne"/>
              </a:rPr>
              <a:t>Nonoffender domestic violence survivors from diverse cultural backgrounds. Considerations will include cultural sensitivity, language barriers, and accessibility.</a:t>
            </a:r>
          </a:p>
          <a:p>
            <a:pPr algn="l"/>
            <a:endParaRPr lang="en-US" b="0" i="0" dirty="0">
              <a:solidFill>
                <a:srgbClr val="0D0D0D"/>
              </a:solidFill>
              <a:effectLst/>
              <a:latin typeface="Söhne"/>
            </a:endParaRPr>
          </a:p>
        </p:txBody>
      </p:sp>
      <p:sp>
        <p:nvSpPr>
          <p:cNvPr id="2" name="Slide Number Placeholder 1">
            <a:extLst>
              <a:ext uri="{FF2B5EF4-FFF2-40B4-BE49-F238E27FC236}">
                <a16:creationId xmlns:a16="http://schemas.microsoft.com/office/drawing/2014/main" id="{F35BAC3D-60A1-816B-5C79-2E8B6D9806E9}"/>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3</a:t>
            </a:fld>
            <a:endParaRPr lang="en-US" dirty="0"/>
          </a:p>
        </p:txBody>
      </p:sp>
      <p:pic>
        <p:nvPicPr>
          <p:cNvPr id="4" name="Picture 3" descr="A purple ribbon on a white background&#10;&#10;Description automatically generated">
            <a:extLst>
              <a:ext uri="{FF2B5EF4-FFF2-40B4-BE49-F238E27FC236}">
                <a16:creationId xmlns:a16="http://schemas.microsoft.com/office/drawing/2014/main" id="{B8205814-7599-4386-2A81-20B430BBC3E4}"/>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8800"/>
                    </a14:imgEffect>
                    <a14:imgEffect>
                      <a14:saturation sat="33000"/>
                    </a14:imgEffect>
                  </a14:imgLayer>
                </a14:imgProps>
              </a:ext>
              <a:ext uri="{28A0092B-C50C-407E-A947-70E740481C1C}">
                <a14:useLocalDpi xmlns:a14="http://schemas.microsoft.com/office/drawing/2010/main"/>
              </a:ext>
            </a:extLst>
          </a:blip>
          <a:stretch>
            <a:fillRect/>
          </a:stretch>
        </p:blipFill>
        <p:spPr>
          <a:xfrm>
            <a:off x="7893270" y="-73573"/>
            <a:ext cx="4298730" cy="6931573"/>
          </a:xfrm>
          <a:prstGeom prst="rect">
            <a:avLst/>
          </a:prstGeom>
        </p:spPr>
      </p:pic>
    </p:spTree>
    <p:extLst>
      <p:ext uri="{BB962C8B-B14F-4D97-AF65-F5344CB8AC3E}">
        <p14:creationId xmlns:p14="http://schemas.microsoft.com/office/powerpoint/2010/main" val="207165923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7BE12AD-D808-BDE0-3EB8-5BC50B1D8474}"/>
              </a:ext>
            </a:extLst>
          </p:cNvPr>
          <p:cNvSpPr>
            <a:spLocks noGrp="1"/>
          </p:cNvSpPr>
          <p:nvPr>
            <p:ph type="title"/>
          </p:nvPr>
        </p:nvSpPr>
        <p:spPr>
          <a:xfrm>
            <a:off x="228600" y="451945"/>
            <a:ext cx="11045952" cy="690174"/>
          </a:xfrm>
        </p:spPr>
        <p:txBody>
          <a:bodyPr anchor="b">
            <a:normAutofit/>
          </a:bodyPr>
          <a:lstStyle/>
          <a:p>
            <a:r>
              <a:rPr lang="en-US" dirty="0"/>
              <a:t>GROUP DETAILS</a:t>
            </a:r>
          </a:p>
        </p:txBody>
      </p:sp>
      <p:sp>
        <p:nvSpPr>
          <p:cNvPr id="8" name="Content Placeholder 7">
            <a:extLst>
              <a:ext uri="{FF2B5EF4-FFF2-40B4-BE49-F238E27FC236}">
                <a16:creationId xmlns:a16="http://schemas.microsoft.com/office/drawing/2014/main" id="{BCFDA37B-399A-B9F0-7A7D-2A891EB7FFA6}"/>
              </a:ext>
            </a:extLst>
          </p:cNvPr>
          <p:cNvSpPr>
            <a:spLocks noGrp="1"/>
          </p:cNvSpPr>
          <p:nvPr>
            <p:ph sz="quarter" idx="13"/>
          </p:nvPr>
        </p:nvSpPr>
        <p:spPr>
          <a:xfrm>
            <a:off x="6096000" y="525517"/>
            <a:ext cx="5588507" cy="6630657"/>
          </a:xfrm>
        </p:spPr>
        <p:txBody>
          <a:bodyPr>
            <a:normAutofit fontScale="85000" lnSpcReduction="10000"/>
          </a:bodyPr>
          <a:lstStyle/>
          <a:p>
            <a:pPr marL="0" indent="0" rtl="0">
              <a:lnSpc>
                <a:spcPct val="150000"/>
              </a:lnSpc>
              <a:spcBef>
                <a:spcPts val="0"/>
              </a:spcBef>
              <a:spcAft>
                <a:spcPts val="0"/>
              </a:spcAft>
              <a:buNone/>
            </a:pPr>
            <a:r>
              <a:rPr lang="en-US" sz="2400" b="1" i="0" strike="noStrike" dirty="0">
                <a:effectLst/>
                <a:latin typeface="Söhne"/>
              </a:rPr>
              <a:t>Number of Sessions: 12 sessions, weekly for 2 hours each</a:t>
            </a:r>
          </a:p>
          <a:p>
            <a:pPr rtl="0">
              <a:lnSpc>
                <a:spcPct val="150000"/>
              </a:lnSpc>
              <a:spcBef>
                <a:spcPts val="0"/>
              </a:spcBef>
              <a:spcAft>
                <a:spcPts val="0"/>
              </a:spcAft>
            </a:pPr>
            <a:r>
              <a:rPr lang="en-US" sz="2400" b="0" i="0" u="none" strike="noStrike" dirty="0">
                <a:effectLst/>
                <a:latin typeface="Söhne"/>
              </a:rPr>
              <a:t>Gives sufficient time for members to build rapport</a:t>
            </a:r>
          </a:p>
          <a:p>
            <a:pPr rtl="0">
              <a:lnSpc>
                <a:spcPct val="150000"/>
              </a:lnSpc>
              <a:spcBef>
                <a:spcPts val="0"/>
              </a:spcBef>
              <a:spcAft>
                <a:spcPts val="0"/>
              </a:spcAft>
            </a:pPr>
            <a:r>
              <a:rPr lang="en-US" sz="2400" dirty="0">
                <a:latin typeface="Söhne"/>
              </a:rPr>
              <a:t>Allows </a:t>
            </a:r>
            <a:r>
              <a:rPr lang="en-US" sz="2400" b="0" i="0" u="none" strike="noStrike" dirty="0">
                <a:effectLst/>
                <a:latin typeface="Söhne"/>
              </a:rPr>
              <a:t>members to explore their experiences, emotions, and beliefs</a:t>
            </a:r>
          </a:p>
          <a:p>
            <a:pPr rtl="0">
              <a:lnSpc>
                <a:spcPct val="150000"/>
              </a:lnSpc>
              <a:spcBef>
                <a:spcPts val="0"/>
              </a:spcBef>
              <a:spcAft>
                <a:spcPts val="0"/>
              </a:spcAft>
            </a:pPr>
            <a:r>
              <a:rPr lang="en-US" sz="2400" b="0" i="0" u="none" strike="noStrike" dirty="0">
                <a:effectLst/>
                <a:latin typeface="Söhne"/>
              </a:rPr>
              <a:t>E</a:t>
            </a:r>
            <a:r>
              <a:rPr lang="en-US" sz="2400" dirty="0">
                <a:latin typeface="Söhne"/>
              </a:rPr>
              <a:t>ncourages the sharing</a:t>
            </a:r>
            <a:r>
              <a:rPr lang="en-US" sz="2400" b="0" i="0" u="none" strike="noStrike" dirty="0">
                <a:effectLst/>
                <a:latin typeface="Söhne"/>
              </a:rPr>
              <a:t> of personal narratives, coping strategies, and behavior</a:t>
            </a:r>
          </a:p>
          <a:p>
            <a:pPr rtl="0">
              <a:lnSpc>
                <a:spcPct val="150000"/>
              </a:lnSpc>
              <a:spcBef>
                <a:spcPts val="0"/>
              </a:spcBef>
              <a:spcAft>
                <a:spcPts val="0"/>
              </a:spcAft>
            </a:pPr>
            <a:r>
              <a:rPr lang="en-US" sz="2400" dirty="0">
                <a:latin typeface="Söhne"/>
              </a:rPr>
              <a:t>Provides </a:t>
            </a:r>
            <a:r>
              <a:rPr lang="en-US" sz="2400" b="0" i="0" u="none" strike="noStrike" dirty="0">
                <a:effectLst/>
                <a:latin typeface="Söhne"/>
              </a:rPr>
              <a:t>a structured curriculum that covering a range of topics and skills </a:t>
            </a:r>
          </a:p>
          <a:p>
            <a:pPr rtl="0">
              <a:lnSpc>
                <a:spcPct val="150000"/>
              </a:lnSpc>
              <a:spcBef>
                <a:spcPts val="0"/>
              </a:spcBef>
              <a:spcAft>
                <a:spcPts val="0"/>
              </a:spcAft>
            </a:pPr>
            <a:r>
              <a:rPr lang="en-US" sz="2400" b="0" i="0" u="none" strike="noStrike" dirty="0">
                <a:effectLst/>
                <a:latin typeface="Söhne"/>
              </a:rPr>
              <a:t>Focuses on gradual progress through incremental changes, leading to sustainable transformation </a:t>
            </a:r>
          </a:p>
          <a:p>
            <a:pPr rtl="0">
              <a:lnSpc>
                <a:spcPct val="150000"/>
              </a:lnSpc>
              <a:spcBef>
                <a:spcPts val="0"/>
              </a:spcBef>
              <a:spcAft>
                <a:spcPts val="0"/>
              </a:spcAft>
            </a:pPr>
            <a:r>
              <a:rPr lang="en-US" sz="2400" b="0" i="0" u="none" strike="noStrike" dirty="0">
                <a:effectLst/>
                <a:latin typeface="Söhne"/>
              </a:rPr>
              <a:t>Gives the opportunity to reflect, consolidate learning, and prepare to leave the group</a:t>
            </a:r>
          </a:p>
          <a:p>
            <a:pPr marL="0" indent="0" rtl="0">
              <a:spcBef>
                <a:spcPts val="0"/>
              </a:spcBef>
              <a:spcAft>
                <a:spcPts val="0"/>
              </a:spcAft>
              <a:buNone/>
            </a:pPr>
            <a:endParaRPr lang="en-US" sz="1700" b="0" dirty="0">
              <a:effectLst/>
            </a:endParaRPr>
          </a:p>
          <a:p>
            <a:pPr marL="0" indent="0" rtl="0">
              <a:spcBef>
                <a:spcPts val="0"/>
              </a:spcBef>
              <a:spcAft>
                <a:spcPts val="0"/>
              </a:spcAft>
              <a:buNone/>
            </a:pPr>
            <a:endParaRPr lang="en-US" sz="1700" b="0" i="0" u="none" strike="noStrike" dirty="0">
              <a:effectLst/>
            </a:endParaRPr>
          </a:p>
          <a:p>
            <a:pPr>
              <a:spcBef>
                <a:spcPts val="0"/>
              </a:spcBef>
            </a:pPr>
            <a:endParaRPr lang="en-US" sz="1700" b="0" dirty="0">
              <a:effectLst/>
            </a:endParaRPr>
          </a:p>
          <a:p>
            <a:pPr marL="0" indent="0">
              <a:buNone/>
            </a:pPr>
            <a:br>
              <a:rPr lang="en-US" sz="1700" dirty="0"/>
            </a:br>
            <a:endParaRPr lang="en-US" sz="1700" dirty="0"/>
          </a:p>
        </p:txBody>
      </p:sp>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nchor="ctr">
            <a:normAutofit/>
          </a:bodyPr>
          <a:lstStyle/>
          <a:p>
            <a:pPr>
              <a:spcAft>
                <a:spcPts val="600"/>
              </a:spcAft>
            </a:pPr>
            <a:fld id="{58FB4751-880F-D840-AAA9-3A15815CC996}" type="slidenum">
              <a:rPr lang="en-US" smtClean="0"/>
              <a:pPr>
                <a:spcAft>
                  <a:spcPts val="600"/>
                </a:spcAft>
              </a:pPr>
              <a:t>4</a:t>
            </a:fld>
            <a:endParaRPr lang="en-US"/>
          </a:p>
        </p:txBody>
      </p:sp>
      <p:pic>
        <p:nvPicPr>
          <p:cNvPr id="13" name="Picture 12" descr="People in group therapy">
            <a:extLst>
              <a:ext uri="{FF2B5EF4-FFF2-40B4-BE49-F238E27FC236}">
                <a16:creationId xmlns:a16="http://schemas.microsoft.com/office/drawing/2014/main" id="{8707502D-5A72-CD5A-11CB-7C6DE0BA9414}"/>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a:off x="228600" y="1609834"/>
            <a:ext cx="5457497" cy="3638331"/>
          </a:xfrm>
          <a:prstGeom prst="rect">
            <a:avLst/>
          </a:prstGeom>
        </p:spPr>
      </p:pic>
    </p:spTree>
    <p:extLst>
      <p:ext uri="{BB962C8B-B14F-4D97-AF65-F5344CB8AC3E}">
        <p14:creationId xmlns:p14="http://schemas.microsoft.com/office/powerpoint/2010/main" val="196691322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7BE12AD-D808-BDE0-3EB8-5BC50B1D8474}"/>
              </a:ext>
            </a:extLst>
          </p:cNvPr>
          <p:cNvSpPr>
            <a:spLocks noGrp="1"/>
          </p:cNvSpPr>
          <p:nvPr>
            <p:ph type="title"/>
          </p:nvPr>
        </p:nvSpPr>
        <p:spPr>
          <a:xfrm>
            <a:off x="283778" y="126528"/>
            <a:ext cx="7608229" cy="578368"/>
          </a:xfrm>
        </p:spPr>
        <p:txBody>
          <a:bodyPr/>
          <a:lstStyle/>
          <a:p>
            <a:r>
              <a:rPr lang="en-US" dirty="0"/>
              <a:t>PARTICIPANTS AND GOALS</a:t>
            </a:r>
          </a:p>
        </p:txBody>
      </p:sp>
      <p:sp>
        <p:nvSpPr>
          <p:cNvPr id="8" name="Content Placeholder 7">
            <a:extLst>
              <a:ext uri="{FF2B5EF4-FFF2-40B4-BE49-F238E27FC236}">
                <a16:creationId xmlns:a16="http://schemas.microsoft.com/office/drawing/2014/main" id="{BCFDA37B-399A-B9F0-7A7D-2A891EB7FFA6}"/>
              </a:ext>
            </a:extLst>
          </p:cNvPr>
          <p:cNvSpPr>
            <a:spLocks noGrp="1"/>
          </p:cNvSpPr>
          <p:nvPr>
            <p:ph sz="quarter" idx="10"/>
          </p:nvPr>
        </p:nvSpPr>
        <p:spPr>
          <a:xfrm>
            <a:off x="283778" y="1313792"/>
            <a:ext cx="5812222" cy="6074980"/>
          </a:xfrm>
        </p:spPr>
        <p:txBody>
          <a:bodyPr>
            <a:normAutofit/>
          </a:bodyPr>
          <a:lstStyle/>
          <a:p>
            <a:pPr marL="0" indent="0" rtl="0">
              <a:lnSpc>
                <a:spcPct val="100000"/>
              </a:lnSpc>
              <a:spcBef>
                <a:spcPts val="0"/>
              </a:spcBef>
              <a:spcAft>
                <a:spcPts val="0"/>
              </a:spcAft>
              <a:buNone/>
            </a:pPr>
            <a:endParaRPr lang="en-US" sz="4300" b="0" dirty="0">
              <a:effectLst/>
            </a:endParaRPr>
          </a:p>
          <a:p>
            <a:pPr marL="0" indent="0" rtl="0">
              <a:lnSpc>
                <a:spcPct val="100000"/>
              </a:lnSpc>
              <a:spcBef>
                <a:spcPts val="0"/>
              </a:spcBef>
              <a:spcAft>
                <a:spcPts val="0"/>
              </a:spcAft>
              <a:buNone/>
            </a:pPr>
            <a:endParaRPr lang="en-US" sz="4300" b="0" i="0" u="none" strike="noStrike" dirty="0">
              <a:solidFill>
                <a:srgbClr val="000000"/>
              </a:solidFill>
              <a:effectLst/>
              <a:latin typeface="Arial" panose="020B0604020202020204" pitchFamily="34" charset="0"/>
            </a:endParaRPr>
          </a:p>
          <a:p>
            <a:pPr>
              <a:lnSpc>
                <a:spcPct val="170000"/>
              </a:lnSpc>
              <a:spcBef>
                <a:spcPts val="0"/>
              </a:spcBef>
            </a:pPr>
            <a:endParaRPr lang="en-US" sz="3400" b="0" dirty="0">
              <a:effectLst/>
            </a:endParaRPr>
          </a:p>
          <a:p>
            <a:pPr marL="0" indent="0">
              <a:buNone/>
            </a:pPr>
            <a:br>
              <a:rPr lang="en-US" dirty="0"/>
            </a:br>
            <a:endParaRPr lang="en-US" dirty="0"/>
          </a:p>
        </p:txBody>
      </p:sp>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5</a:t>
            </a:fld>
            <a:endParaRPr lang="en-US" dirty="0"/>
          </a:p>
        </p:txBody>
      </p:sp>
      <p:sp>
        <p:nvSpPr>
          <p:cNvPr id="7" name="TextBox 6">
            <a:extLst>
              <a:ext uri="{FF2B5EF4-FFF2-40B4-BE49-F238E27FC236}">
                <a16:creationId xmlns:a16="http://schemas.microsoft.com/office/drawing/2014/main" id="{BC71C417-AA20-BE66-BD2C-F84E5D32527E}"/>
              </a:ext>
            </a:extLst>
          </p:cNvPr>
          <p:cNvSpPr txBox="1"/>
          <p:nvPr/>
        </p:nvSpPr>
        <p:spPr>
          <a:xfrm>
            <a:off x="176784" y="965618"/>
            <a:ext cx="9051299" cy="5892382"/>
          </a:xfrm>
          <a:prstGeom prst="rect">
            <a:avLst/>
          </a:prstGeom>
          <a:noFill/>
        </p:spPr>
        <p:txBody>
          <a:bodyPr wrap="square">
            <a:spAutoFit/>
          </a:bodyPr>
          <a:lstStyle/>
          <a:p>
            <a:pPr marL="0" indent="0" rtl="0">
              <a:lnSpc>
                <a:spcPct val="100000"/>
              </a:lnSpc>
              <a:spcBef>
                <a:spcPts val="0"/>
              </a:spcBef>
              <a:spcAft>
                <a:spcPts val="0"/>
              </a:spcAft>
              <a:buNone/>
            </a:pPr>
            <a:r>
              <a:rPr lang="en-US" sz="2000" b="1" i="0" u="none" strike="noStrike" dirty="0">
                <a:solidFill>
                  <a:srgbClr val="000000"/>
                </a:solidFill>
                <a:effectLst/>
                <a:latin typeface="Söhne"/>
              </a:rPr>
              <a:t>Number of Participants: </a:t>
            </a:r>
          </a:p>
          <a:p>
            <a:pPr marL="285750" indent="-285750" rtl="0">
              <a:lnSpc>
                <a:spcPct val="150000"/>
              </a:lnSpc>
              <a:spcBef>
                <a:spcPts val="0"/>
              </a:spcBef>
              <a:spcAft>
                <a:spcPts val="0"/>
              </a:spcAft>
              <a:buFont typeface="Arial" panose="020B0604020202020204" pitchFamily="34" charset="0"/>
              <a:buChar char="•"/>
            </a:pPr>
            <a:r>
              <a:rPr lang="en-US" sz="2000" b="0" i="0" dirty="0">
                <a:solidFill>
                  <a:srgbClr val="212121"/>
                </a:solidFill>
                <a:effectLst/>
                <a:latin typeface="Söhne"/>
              </a:rPr>
              <a:t>Optimum number for group therapy is 8-12 members (</a:t>
            </a:r>
            <a:r>
              <a:rPr lang="en-US" sz="2000" b="0" i="0" dirty="0" err="1">
                <a:solidFill>
                  <a:srgbClr val="212121"/>
                </a:solidFill>
                <a:effectLst/>
                <a:latin typeface="Söhne"/>
              </a:rPr>
              <a:t>Ezhumalai</a:t>
            </a:r>
            <a:r>
              <a:rPr lang="en-US" sz="2000" b="0" i="0" dirty="0">
                <a:solidFill>
                  <a:srgbClr val="212121"/>
                </a:solidFill>
                <a:effectLst/>
                <a:latin typeface="Söhne"/>
              </a:rPr>
              <a:t> et al., 2018).</a:t>
            </a:r>
            <a:endParaRPr lang="en-US" sz="2000" b="0" i="0" u="none" strike="noStrike" dirty="0">
              <a:solidFill>
                <a:srgbClr val="000000"/>
              </a:solidFill>
              <a:effectLst/>
              <a:latin typeface="Söhne"/>
            </a:endParaRPr>
          </a:p>
          <a:p>
            <a:pPr marL="285750" indent="-285750" rtl="0">
              <a:lnSpc>
                <a:spcPct val="150000"/>
              </a:lnSpc>
              <a:spcBef>
                <a:spcPts val="0"/>
              </a:spcBef>
              <a:spcAft>
                <a:spcPts val="0"/>
              </a:spcAft>
              <a:buFont typeface="Arial" panose="020B0604020202020204" pitchFamily="34" charset="0"/>
              <a:buChar char="•"/>
            </a:pPr>
            <a:r>
              <a:rPr lang="en-US" sz="2000" b="0" i="0" dirty="0">
                <a:solidFill>
                  <a:srgbClr val="212121"/>
                </a:solidFill>
                <a:effectLst/>
                <a:latin typeface="Söhne"/>
              </a:rPr>
              <a:t>Larger group size was associated with a decrease in symptom improvements (</a:t>
            </a:r>
            <a:r>
              <a:rPr lang="en-US" sz="2000" b="0" i="0" dirty="0" err="1">
                <a:solidFill>
                  <a:srgbClr val="212121"/>
                </a:solidFill>
                <a:effectLst/>
                <a:latin typeface="Söhne"/>
              </a:rPr>
              <a:t>Dueweke</a:t>
            </a:r>
            <a:r>
              <a:rPr lang="en-US" sz="2000" b="0" i="0" dirty="0">
                <a:solidFill>
                  <a:srgbClr val="212121"/>
                </a:solidFill>
                <a:effectLst/>
                <a:latin typeface="Söhne"/>
              </a:rPr>
              <a:t> et al., 2022).</a:t>
            </a:r>
            <a:endParaRPr lang="en-US" sz="2000" b="0" i="0" u="none" strike="noStrike" dirty="0">
              <a:solidFill>
                <a:srgbClr val="000000"/>
              </a:solidFill>
              <a:effectLst/>
              <a:latin typeface="Söhne"/>
            </a:endParaRPr>
          </a:p>
          <a:p>
            <a:pPr marL="0" indent="0" rtl="0">
              <a:lnSpc>
                <a:spcPct val="100000"/>
              </a:lnSpc>
              <a:spcBef>
                <a:spcPts val="0"/>
              </a:spcBef>
              <a:spcAft>
                <a:spcPts val="0"/>
              </a:spcAft>
              <a:buNone/>
            </a:pPr>
            <a:endParaRPr lang="en-US" sz="2000" b="0" dirty="0">
              <a:effectLst/>
              <a:latin typeface="Söhne"/>
            </a:endParaRPr>
          </a:p>
          <a:p>
            <a:pPr marL="0" indent="0" rtl="0">
              <a:lnSpc>
                <a:spcPct val="100000"/>
              </a:lnSpc>
              <a:spcBef>
                <a:spcPts val="0"/>
              </a:spcBef>
              <a:spcAft>
                <a:spcPts val="0"/>
              </a:spcAft>
              <a:buNone/>
            </a:pPr>
            <a:endParaRPr lang="en-US" sz="2000" b="0" i="0" u="none" strike="noStrike" dirty="0">
              <a:solidFill>
                <a:srgbClr val="000000"/>
              </a:solidFill>
              <a:effectLst/>
              <a:latin typeface="Söhne"/>
            </a:endParaRPr>
          </a:p>
          <a:p>
            <a:pPr marL="0" indent="0" rtl="0">
              <a:lnSpc>
                <a:spcPct val="100000"/>
              </a:lnSpc>
              <a:spcBef>
                <a:spcPts val="0"/>
              </a:spcBef>
              <a:spcAft>
                <a:spcPts val="0"/>
              </a:spcAft>
              <a:buNone/>
            </a:pPr>
            <a:r>
              <a:rPr lang="en-US" sz="2000" b="1" i="0" u="none" strike="noStrike" dirty="0">
                <a:solidFill>
                  <a:srgbClr val="000000"/>
                </a:solidFill>
                <a:effectLst/>
                <a:latin typeface="Söhne"/>
              </a:rPr>
              <a:t>Goals of the Counseling Group: </a:t>
            </a:r>
          </a:p>
          <a:p>
            <a:pPr marL="285750" indent="-285750">
              <a:lnSpc>
                <a:spcPct val="150000"/>
              </a:lnSpc>
              <a:spcBef>
                <a:spcPts val="0"/>
              </a:spcBef>
              <a:buFont typeface="Arial" panose="020B0604020202020204" pitchFamily="34" charset="0"/>
              <a:buChar char="•"/>
            </a:pPr>
            <a:r>
              <a:rPr lang="en-US" sz="2000" b="0" i="0" u="none" strike="noStrike" dirty="0">
                <a:solidFill>
                  <a:srgbClr val="000000"/>
                </a:solidFill>
                <a:effectLst/>
                <a:latin typeface="Söhne"/>
              </a:rPr>
              <a:t>To provide support, coping skills, and foster empowerment</a:t>
            </a:r>
          </a:p>
          <a:p>
            <a:pPr marL="285750" indent="-285750">
              <a:lnSpc>
                <a:spcPct val="150000"/>
              </a:lnSpc>
              <a:spcBef>
                <a:spcPts val="0"/>
              </a:spcBef>
              <a:buFont typeface="Arial" panose="020B0604020202020204" pitchFamily="34" charset="0"/>
              <a:buChar char="•"/>
            </a:pPr>
            <a:r>
              <a:rPr lang="en-US" sz="2000" b="0" i="0" u="none" strike="noStrike" dirty="0">
                <a:solidFill>
                  <a:srgbClr val="000000"/>
                </a:solidFill>
                <a:effectLst/>
                <a:latin typeface="Söhne"/>
              </a:rPr>
              <a:t>Group programs are useful since they contribute to interrupting women’s isolation (Crespo et al., 2021).</a:t>
            </a:r>
          </a:p>
          <a:p>
            <a:pPr marL="285750" indent="-285750">
              <a:lnSpc>
                <a:spcPct val="150000"/>
              </a:lnSpc>
              <a:spcBef>
                <a:spcPts val="0"/>
              </a:spcBef>
              <a:buFont typeface="Arial" panose="020B0604020202020204" pitchFamily="34" charset="0"/>
              <a:buChar char="•"/>
            </a:pPr>
            <a:r>
              <a:rPr lang="en-US" sz="2000" b="0" i="0" dirty="0">
                <a:solidFill>
                  <a:srgbClr val="0D0D0D"/>
                </a:solidFill>
                <a:effectLst/>
                <a:latin typeface="Söhne"/>
              </a:rPr>
              <a:t>Programs that offer authentic advocacy, which involves representing their rights and interests </a:t>
            </a:r>
            <a:r>
              <a:rPr lang="en-US" sz="2000" dirty="0">
                <a:solidFill>
                  <a:srgbClr val="0D0D0D"/>
                </a:solidFill>
                <a:latin typeface="Söhne"/>
              </a:rPr>
              <a:t>and connects </a:t>
            </a:r>
            <a:r>
              <a:rPr lang="en-US" sz="2000" b="0" i="0" dirty="0">
                <a:solidFill>
                  <a:srgbClr val="0D0D0D"/>
                </a:solidFill>
                <a:effectLst/>
                <a:latin typeface="Söhne"/>
              </a:rPr>
              <a:t>them to tangible resources, protections, and opportunities, are proven to be effective and favorably embraced (Basheer et al., 2022).</a:t>
            </a:r>
            <a:endParaRPr lang="en-US" sz="2000" b="0" i="0" u="none" strike="noStrike" dirty="0">
              <a:solidFill>
                <a:srgbClr val="000000"/>
              </a:solidFill>
              <a:effectLst/>
              <a:latin typeface="Söhne"/>
            </a:endParaRPr>
          </a:p>
        </p:txBody>
      </p:sp>
      <p:pic>
        <p:nvPicPr>
          <p:cNvPr id="4" name="Picture 3" descr="A close up of a word&#10;&#10;Description automatically generated">
            <a:extLst>
              <a:ext uri="{FF2B5EF4-FFF2-40B4-BE49-F238E27FC236}">
                <a16:creationId xmlns:a16="http://schemas.microsoft.com/office/drawing/2014/main" id="{8C6A71DC-2D84-B9EE-D65D-315C9A1AF966}"/>
              </a:ext>
            </a:extLst>
          </p:cNvPr>
          <p:cNvPicPr>
            <a:picLocks noChangeAspect="1"/>
          </p:cNvPicPr>
          <p:nvPr/>
        </p:nvPicPr>
        <p:blipFill>
          <a:blip r:embed="rId4" cstate="email">
            <a:extLst>
              <a:ext uri="{BEBA8EAE-BF5A-486C-A8C5-ECC9F3942E4B}">
                <a14:imgProps xmlns:a14="http://schemas.microsoft.com/office/drawing/2010/main">
                  <a14:imgLayer r:embed="rId5">
                    <a14:imgEffect>
                      <a14:colorTemperature colorTemp="8800"/>
                    </a14:imgEffect>
                    <a14:imgEffect>
                      <a14:saturation sat="33000"/>
                    </a14:imgEffect>
                  </a14:imgLayer>
                </a14:imgProps>
              </a:ext>
              <a:ext uri="{28A0092B-C50C-407E-A947-70E740481C1C}">
                <a14:useLocalDpi xmlns:a14="http://schemas.microsoft.com/office/drawing/2010/main"/>
              </a:ext>
            </a:extLst>
          </a:blip>
          <a:stretch>
            <a:fillRect/>
          </a:stretch>
        </p:blipFill>
        <p:spPr>
          <a:xfrm>
            <a:off x="9340612" y="0"/>
            <a:ext cx="3857625" cy="6858000"/>
          </a:xfrm>
          <a:prstGeom prst="rect">
            <a:avLst/>
          </a:prstGeom>
        </p:spPr>
      </p:pic>
    </p:spTree>
    <p:extLst>
      <p:ext uri="{BB962C8B-B14F-4D97-AF65-F5344CB8AC3E}">
        <p14:creationId xmlns:p14="http://schemas.microsoft.com/office/powerpoint/2010/main" val="364058412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a:extLst>
              <a:ext uri="{FF2B5EF4-FFF2-40B4-BE49-F238E27FC236}">
                <a16:creationId xmlns:a16="http://schemas.microsoft.com/office/drawing/2014/main" id="{7798761A-B671-4825-623F-F4726F2BDF28}"/>
              </a:ext>
            </a:extLst>
          </p:cNvPr>
          <p:cNvSpPr>
            <a:spLocks noGrp="1"/>
          </p:cNvSpPr>
          <p:nvPr>
            <p:ph sz="quarter" idx="12"/>
          </p:nvPr>
        </p:nvSpPr>
        <p:spPr>
          <a:xfrm>
            <a:off x="571500" y="1379483"/>
            <a:ext cx="10159561" cy="5478517"/>
          </a:xfrm>
        </p:spPr>
        <p:txBody>
          <a:bodyPr>
            <a:normAutofit/>
          </a:bodyPr>
          <a:lstStyle/>
          <a:p>
            <a:r>
              <a:rPr lang="en-US" b="1" i="0" u="none" strike="noStrike" dirty="0">
                <a:solidFill>
                  <a:srgbClr val="000000"/>
                </a:solidFill>
                <a:effectLst/>
                <a:latin typeface="Söhne"/>
              </a:rPr>
              <a:t>Integrative approach combining CBT and feminist therapy.</a:t>
            </a:r>
          </a:p>
          <a:p>
            <a:endParaRPr lang="en-US" b="0" i="0" u="none" strike="noStrike" dirty="0">
              <a:solidFill>
                <a:srgbClr val="000000"/>
              </a:solidFill>
              <a:effectLst/>
              <a:latin typeface="Söhne"/>
            </a:endParaRPr>
          </a:p>
          <a:p>
            <a:r>
              <a:rPr lang="en-US" b="1" i="0" u="none" strike="noStrike" dirty="0">
                <a:solidFill>
                  <a:srgbClr val="000000"/>
                </a:solidFill>
                <a:effectLst/>
                <a:latin typeface="Söhne"/>
              </a:rPr>
              <a:t>CBT provides:</a:t>
            </a:r>
          </a:p>
          <a:p>
            <a:pPr marL="285750" indent="-285750">
              <a:buFont typeface="Arial" panose="020B0604020202020204" pitchFamily="34" charset="0"/>
              <a:buChar char="•"/>
            </a:pPr>
            <a:r>
              <a:rPr lang="en-US" b="0" i="0" u="none" strike="noStrike" dirty="0">
                <a:solidFill>
                  <a:srgbClr val="000000"/>
                </a:solidFill>
                <a:effectLst/>
                <a:latin typeface="Söhne"/>
              </a:rPr>
              <a:t>practical tools </a:t>
            </a:r>
            <a:r>
              <a:rPr lang="en-US" dirty="0">
                <a:solidFill>
                  <a:srgbClr val="000000"/>
                </a:solidFill>
                <a:latin typeface="Söhne"/>
              </a:rPr>
              <a:t>to </a:t>
            </a:r>
            <a:r>
              <a:rPr lang="en-US" b="0" i="0" u="none" strike="noStrike" dirty="0">
                <a:solidFill>
                  <a:srgbClr val="000000"/>
                </a:solidFill>
                <a:effectLst/>
                <a:latin typeface="Söhne"/>
              </a:rPr>
              <a:t>identify and challenge negative thought patterns</a:t>
            </a:r>
          </a:p>
          <a:p>
            <a:pPr marL="285750" indent="-285750">
              <a:buFont typeface="Arial" panose="020B0604020202020204" pitchFamily="34" charset="0"/>
              <a:buChar char="•"/>
            </a:pPr>
            <a:r>
              <a:rPr lang="en-US" dirty="0">
                <a:solidFill>
                  <a:srgbClr val="000000"/>
                </a:solidFill>
                <a:latin typeface="Söhne"/>
              </a:rPr>
              <a:t>w</a:t>
            </a:r>
            <a:r>
              <a:rPr lang="en-US" b="0" i="0" u="none" strike="noStrike" dirty="0">
                <a:solidFill>
                  <a:srgbClr val="000000"/>
                </a:solidFill>
                <a:effectLst/>
                <a:latin typeface="Söhne"/>
              </a:rPr>
              <a:t>ays to modify distorted beliefs about themselves</a:t>
            </a:r>
          </a:p>
          <a:p>
            <a:pPr marL="285750" indent="-285750">
              <a:buFont typeface="Arial" panose="020B0604020202020204" pitchFamily="34" charset="0"/>
              <a:buChar char="•"/>
            </a:pPr>
            <a:r>
              <a:rPr lang="en-US" b="0" i="0" u="none" strike="noStrike" dirty="0">
                <a:solidFill>
                  <a:srgbClr val="000000"/>
                </a:solidFill>
                <a:effectLst/>
                <a:latin typeface="Söhne"/>
              </a:rPr>
              <a:t>behavioral interventions to develop healthier coping strategies</a:t>
            </a:r>
          </a:p>
          <a:p>
            <a:endParaRPr lang="en-US" b="0" i="0" u="none" strike="noStrike" dirty="0">
              <a:solidFill>
                <a:srgbClr val="000000"/>
              </a:solidFill>
              <a:effectLst/>
              <a:latin typeface="Söhne"/>
            </a:endParaRPr>
          </a:p>
          <a:p>
            <a:r>
              <a:rPr lang="en-US" b="1" i="0" u="none" strike="noStrike" dirty="0">
                <a:solidFill>
                  <a:srgbClr val="000000"/>
                </a:solidFill>
                <a:effectLst/>
                <a:latin typeface="Söhne"/>
              </a:rPr>
              <a:t>Feminist Therapy provides: </a:t>
            </a:r>
          </a:p>
          <a:p>
            <a:pPr marL="285750" indent="-285750">
              <a:buFont typeface="Arial" panose="020B0604020202020204" pitchFamily="34" charset="0"/>
              <a:buChar char="•"/>
            </a:pPr>
            <a:r>
              <a:rPr lang="en-US" dirty="0">
                <a:solidFill>
                  <a:srgbClr val="000000"/>
                </a:solidFill>
                <a:latin typeface="Söhne"/>
              </a:rPr>
              <a:t>Recognition of </a:t>
            </a:r>
            <a:r>
              <a:rPr lang="en-US" b="0" i="0" u="none" strike="noStrike" dirty="0">
                <a:solidFill>
                  <a:srgbClr val="000000"/>
                </a:solidFill>
                <a:effectLst/>
                <a:latin typeface="Söhne"/>
              </a:rPr>
              <a:t>the social, cultural, and systemic factors that contribute to domestic violence</a:t>
            </a:r>
          </a:p>
          <a:p>
            <a:pPr marL="285750" indent="-285750">
              <a:buFont typeface="Arial" panose="020B0604020202020204" pitchFamily="34" charset="0"/>
              <a:buChar char="•"/>
            </a:pPr>
            <a:r>
              <a:rPr lang="en-US" b="0" i="0" u="none" strike="noStrike" dirty="0">
                <a:solidFill>
                  <a:srgbClr val="000000"/>
                </a:solidFill>
                <a:effectLst/>
                <a:latin typeface="Söhne"/>
              </a:rPr>
              <a:t>Empowerment equality</a:t>
            </a:r>
          </a:p>
          <a:p>
            <a:pPr marL="285750" indent="-285750">
              <a:buFont typeface="Arial" panose="020B0604020202020204" pitchFamily="34" charset="0"/>
              <a:buChar char="•"/>
            </a:pPr>
            <a:r>
              <a:rPr lang="en-US" b="0" i="0" u="none" strike="noStrike" dirty="0">
                <a:solidFill>
                  <a:srgbClr val="000000"/>
                </a:solidFill>
                <a:effectLst/>
                <a:latin typeface="Söhne"/>
              </a:rPr>
              <a:t>Validation of participants' experiences within a socio-political context</a:t>
            </a:r>
          </a:p>
          <a:p>
            <a:pPr marL="285750" indent="-285750">
              <a:buFont typeface="Arial" panose="020B0604020202020204" pitchFamily="34" charset="0"/>
              <a:buChar char="•"/>
            </a:pPr>
            <a:r>
              <a:rPr lang="en-US" b="0" i="0" u="none" strike="noStrike" dirty="0">
                <a:solidFill>
                  <a:srgbClr val="000000"/>
                </a:solidFill>
                <a:effectLst/>
                <a:latin typeface="Söhne"/>
              </a:rPr>
              <a:t>Exploring issues of power, oppression, and gender dynamics</a:t>
            </a:r>
            <a:endParaRPr lang="en-US" dirty="0">
              <a:latin typeface="Söhne"/>
            </a:endParaRPr>
          </a:p>
        </p:txBody>
      </p:sp>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6</a:t>
            </a:fld>
            <a:endParaRPr lang="en-US" dirty="0"/>
          </a:p>
        </p:txBody>
      </p:sp>
      <p:sp>
        <p:nvSpPr>
          <p:cNvPr id="4" name="Title 10">
            <a:extLst>
              <a:ext uri="{FF2B5EF4-FFF2-40B4-BE49-F238E27FC236}">
                <a16:creationId xmlns:a16="http://schemas.microsoft.com/office/drawing/2014/main" id="{02F4D741-3522-1245-1A63-B9B5F09A9B78}"/>
              </a:ext>
            </a:extLst>
          </p:cNvPr>
          <p:cNvSpPr txBox="1">
            <a:spLocks/>
          </p:cNvSpPr>
          <p:nvPr/>
        </p:nvSpPr>
        <p:spPr>
          <a:xfrm>
            <a:off x="571500" y="157655"/>
            <a:ext cx="10360152" cy="914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THEORETICAL APPROACH</a:t>
            </a:r>
          </a:p>
        </p:txBody>
      </p:sp>
    </p:spTree>
    <p:extLst>
      <p:ext uri="{BB962C8B-B14F-4D97-AF65-F5344CB8AC3E}">
        <p14:creationId xmlns:p14="http://schemas.microsoft.com/office/powerpoint/2010/main" val="374834892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9C0DA-C8AE-5ECC-149A-D60ECFF8C1EB}"/>
              </a:ext>
            </a:extLst>
          </p:cNvPr>
          <p:cNvSpPr>
            <a:spLocks noGrp="1"/>
          </p:cNvSpPr>
          <p:nvPr>
            <p:ph type="title"/>
          </p:nvPr>
        </p:nvSpPr>
        <p:spPr>
          <a:xfrm>
            <a:off x="401597" y="0"/>
            <a:ext cx="10360152" cy="914400"/>
          </a:xfrm>
        </p:spPr>
        <p:txBody>
          <a:bodyPr/>
          <a:lstStyle/>
          <a:p>
            <a:r>
              <a:rPr lang="en-US" sz="3200" dirty="0"/>
              <a:t>ETHICAL CONSIDERATIONS</a:t>
            </a:r>
            <a:endParaRPr lang="en-US" dirty="0"/>
          </a:p>
        </p:txBody>
      </p:sp>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7</a:t>
            </a:fld>
            <a:endParaRPr lang="en-US" dirty="0"/>
          </a:p>
        </p:txBody>
      </p:sp>
      <p:sp>
        <p:nvSpPr>
          <p:cNvPr id="4" name="Title 10">
            <a:extLst>
              <a:ext uri="{FF2B5EF4-FFF2-40B4-BE49-F238E27FC236}">
                <a16:creationId xmlns:a16="http://schemas.microsoft.com/office/drawing/2014/main" id="{02F4D741-3522-1245-1A63-B9B5F09A9B78}"/>
              </a:ext>
            </a:extLst>
          </p:cNvPr>
          <p:cNvSpPr txBox="1">
            <a:spLocks/>
          </p:cNvSpPr>
          <p:nvPr/>
        </p:nvSpPr>
        <p:spPr>
          <a:xfrm>
            <a:off x="6095999" y="-168166"/>
            <a:ext cx="4674055" cy="9144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dirty="0"/>
          </a:p>
        </p:txBody>
      </p:sp>
      <p:sp>
        <p:nvSpPr>
          <p:cNvPr id="8" name="TextBox 7">
            <a:extLst>
              <a:ext uri="{FF2B5EF4-FFF2-40B4-BE49-F238E27FC236}">
                <a16:creationId xmlns:a16="http://schemas.microsoft.com/office/drawing/2014/main" id="{2827A218-263E-372A-28E2-2E22578176F6}"/>
              </a:ext>
            </a:extLst>
          </p:cNvPr>
          <p:cNvSpPr txBox="1"/>
          <p:nvPr/>
        </p:nvSpPr>
        <p:spPr>
          <a:xfrm>
            <a:off x="401597" y="1082566"/>
            <a:ext cx="10077217" cy="558460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b="1" dirty="0">
                <a:latin typeface="Söhne"/>
              </a:rPr>
              <a:t>Confidentiality: </a:t>
            </a:r>
            <a:r>
              <a:rPr lang="en-US" sz="2000" dirty="0">
                <a:solidFill>
                  <a:srgbClr val="0D0D0D"/>
                </a:solidFill>
                <a:latin typeface="Söhne"/>
              </a:rPr>
              <a:t>T</a:t>
            </a:r>
            <a:r>
              <a:rPr lang="en-US" sz="2000" b="0" i="0" dirty="0">
                <a:solidFill>
                  <a:srgbClr val="0D0D0D"/>
                </a:solidFill>
                <a:effectLst/>
                <a:latin typeface="Söhne"/>
              </a:rPr>
              <a:t>he ethical and legal duty of professionals to protect their clients' private information from unauthorized disclosure.</a:t>
            </a:r>
            <a:endParaRPr lang="en-US" sz="2000" dirty="0">
              <a:latin typeface="Söhne"/>
            </a:endParaRPr>
          </a:p>
          <a:p>
            <a:pPr marL="342900" indent="-342900">
              <a:lnSpc>
                <a:spcPct val="150000"/>
              </a:lnSpc>
              <a:buFont typeface="Arial" panose="020B0604020202020204" pitchFamily="34" charset="0"/>
              <a:buChar char="•"/>
            </a:pPr>
            <a:r>
              <a:rPr lang="en-US" sz="2000" b="1" dirty="0">
                <a:latin typeface="Söhne"/>
              </a:rPr>
              <a:t>Informed Consent: </a:t>
            </a:r>
            <a:r>
              <a:rPr lang="en-US" sz="2000" dirty="0">
                <a:solidFill>
                  <a:srgbClr val="0D0D0D"/>
                </a:solidFill>
                <a:latin typeface="Söhne"/>
              </a:rPr>
              <a:t>T</a:t>
            </a:r>
            <a:r>
              <a:rPr lang="en-US" sz="2000" b="0" i="0" dirty="0">
                <a:solidFill>
                  <a:srgbClr val="0D0D0D"/>
                </a:solidFill>
                <a:effectLst/>
                <a:latin typeface="Söhne"/>
              </a:rPr>
              <a:t>he process by which clients are fully informed about the therapy they will receive, including its benefits, risks, and their right to refuse or terminate treatment.</a:t>
            </a:r>
            <a:endParaRPr lang="en-US" sz="2000" dirty="0">
              <a:latin typeface="Söhne"/>
            </a:endParaRPr>
          </a:p>
          <a:p>
            <a:pPr marL="342900" indent="-342900">
              <a:lnSpc>
                <a:spcPct val="150000"/>
              </a:lnSpc>
              <a:buFont typeface="Arial" panose="020B0604020202020204" pitchFamily="34" charset="0"/>
              <a:buChar char="•"/>
            </a:pPr>
            <a:r>
              <a:rPr lang="en-US" sz="2000" b="1" dirty="0">
                <a:latin typeface="Söhne"/>
              </a:rPr>
              <a:t>Cultural Sensitivity: </a:t>
            </a:r>
            <a:r>
              <a:rPr lang="en-US" sz="2000" dirty="0">
                <a:solidFill>
                  <a:srgbClr val="0D0D0D"/>
                </a:solidFill>
                <a:latin typeface="Söhne"/>
              </a:rPr>
              <a:t>A</a:t>
            </a:r>
            <a:r>
              <a:rPr lang="en-US" sz="2000" b="0" i="0" dirty="0">
                <a:solidFill>
                  <a:srgbClr val="0D0D0D"/>
                </a:solidFill>
                <a:effectLst/>
                <a:latin typeface="Söhne"/>
              </a:rPr>
              <a:t>n awareness and respect for the diverse cultural backgrounds and practices of clients, ensuring that therapy is relevant and respectful to their cultural context.</a:t>
            </a:r>
            <a:endParaRPr lang="en-US" sz="2000" dirty="0">
              <a:latin typeface="Söhne"/>
            </a:endParaRPr>
          </a:p>
          <a:p>
            <a:pPr marL="342900" indent="-342900">
              <a:lnSpc>
                <a:spcPct val="150000"/>
              </a:lnSpc>
              <a:buFont typeface="Arial" panose="020B0604020202020204" pitchFamily="34" charset="0"/>
              <a:buChar char="•"/>
            </a:pPr>
            <a:r>
              <a:rPr lang="en-US" sz="2000" b="1" dirty="0">
                <a:latin typeface="Söhne"/>
              </a:rPr>
              <a:t>Non-Discrimination: </a:t>
            </a:r>
            <a:r>
              <a:rPr lang="en-US" sz="2000" dirty="0">
                <a:solidFill>
                  <a:srgbClr val="0D0D0D"/>
                </a:solidFill>
                <a:latin typeface="Söhne"/>
              </a:rPr>
              <a:t>T</a:t>
            </a:r>
            <a:r>
              <a:rPr lang="en-US" sz="2000" b="0" i="0" dirty="0">
                <a:solidFill>
                  <a:srgbClr val="0D0D0D"/>
                </a:solidFill>
                <a:effectLst/>
                <a:latin typeface="Söhne"/>
              </a:rPr>
              <a:t>he ethical obligation to treat all clients equally and fairly, without prejudice based on race, gender, sexual orientation, religion, or other personal characteristics.</a:t>
            </a:r>
            <a:endParaRPr lang="en-US" sz="2000" dirty="0">
              <a:latin typeface="Söhne"/>
            </a:endParaRPr>
          </a:p>
          <a:p>
            <a:pPr marL="342900" indent="-342900">
              <a:lnSpc>
                <a:spcPct val="150000"/>
              </a:lnSpc>
              <a:buFont typeface="Arial" panose="020B0604020202020204" pitchFamily="34" charset="0"/>
              <a:buChar char="•"/>
            </a:pPr>
            <a:r>
              <a:rPr lang="en-US" sz="2000" b="1" dirty="0">
                <a:latin typeface="Söhne"/>
              </a:rPr>
              <a:t>Dual Relationships: </a:t>
            </a:r>
            <a:r>
              <a:rPr lang="en-US" sz="2000" dirty="0">
                <a:solidFill>
                  <a:srgbClr val="0D0D0D"/>
                </a:solidFill>
                <a:latin typeface="Söhne"/>
              </a:rPr>
              <a:t>S</a:t>
            </a:r>
            <a:r>
              <a:rPr lang="en-US" sz="2000" b="0" i="0" dirty="0">
                <a:solidFill>
                  <a:srgbClr val="0D0D0D"/>
                </a:solidFill>
                <a:effectLst/>
                <a:latin typeface="Söhne"/>
              </a:rPr>
              <a:t>ituations where multiple roles exist between a therapist and a client, such as a professional relationship and a personal friendship, which can lead to conflicts of interest and ethical concerns.</a:t>
            </a:r>
            <a:endParaRPr lang="en-US" sz="2000" dirty="0">
              <a:latin typeface="Söhne"/>
            </a:endParaRP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CBDA5E2-FD33-BBC4-5A85-3C28AAE2DBDF}"/>
              </a:ext>
            </a:extLst>
          </p:cNvPr>
          <p:cNvPicPr>
            <a:picLocks noChangeAspect="1"/>
          </p:cNvPicPr>
          <p:nvPr/>
        </p:nvPicPr>
        <p:blipFill>
          <a:blip r:embed="rId4" cstate="email">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5900"/>
                    </a14:imgEffect>
                  </a14:imgLayer>
                </a14:imgProps>
              </a:ext>
              <a:ext uri="{28A0092B-C50C-407E-A947-70E740481C1C}">
                <a14:useLocalDpi xmlns:a14="http://schemas.microsoft.com/office/drawing/2010/main"/>
              </a:ext>
            </a:extLst>
          </a:blip>
          <a:stretch>
            <a:fillRect/>
          </a:stretch>
        </p:blipFill>
        <p:spPr>
          <a:xfrm>
            <a:off x="9390829" y="82297"/>
            <a:ext cx="3443780" cy="6122275"/>
          </a:xfrm>
          <a:prstGeom prst="rect">
            <a:avLst/>
          </a:prstGeom>
        </p:spPr>
      </p:pic>
    </p:spTree>
    <p:extLst>
      <p:ext uri="{BB962C8B-B14F-4D97-AF65-F5344CB8AC3E}">
        <p14:creationId xmlns:p14="http://schemas.microsoft.com/office/powerpoint/2010/main" val="205931158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044F7-BD97-2FDE-4E33-A565BCF0EFEC}"/>
              </a:ext>
            </a:extLst>
          </p:cNvPr>
          <p:cNvSpPr>
            <a:spLocks noGrp="1"/>
          </p:cNvSpPr>
          <p:nvPr>
            <p:ph type="title"/>
          </p:nvPr>
        </p:nvSpPr>
        <p:spPr>
          <a:xfrm>
            <a:off x="325822" y="311131"/>
            <a:ext cx="7534656" cy="704194"/>
          </a:xfrm>
        </p:spPr>
        <p:txBody>
          <a:bodyPr/>
          <a:lstStyle/>
          <a:p>
            <a:r>
              <a:rPr lang="en-US" dirty="0"/>
              <a:t>SCREENING FOR MEMBERS</a:t>
            </a:r>
          </a:p>
        </p:txBody>
      </p:sp>
      <p:sp>
        <p:nvSpPr>
          <p:cNvPr id="3" name="Content Placeholder 2">
            <a:extLst>
              <a:ext uri="{FF2B5EF4-FFF2-40B4-BE49-F238E27FC236}">
                <a16:creationId xmlns:a16="http://schemas.microsoft.com/office/drawing/2014/main" id="{DE597F60-88E2-C430-D52B-6604405AD55C}"/>
              </a:ext>
            </a:extLst>
          </p:cNvPr>
          <p:cNvSpPr>
            <a:spLocks noGrp="1"/>
          </p:cNvSpPr>
          <p:nvPr>
            <p:ph sz="quarter" idx="12"/>
          </p:nvPr>
        </p:nvSpPr>
        <p:spPr>
          <a:xfrm>
            <a:off x="325822" y="1254119"/>
            <a:ext cx="7861738" cy="5654829"/>
          </a:xfrm>
        </p:spPr>
        <p:txBody>
          <a:bodyPr>
            <a:noAutofit/>
          </a:bodyPr>
          <a:lstStyle/>
          <a:p>
            <a:pPr>
              <a:lnSpc>
                <a:spcPct val="150000"/>
              </a:lnSpc>
            </a:pPr>
            <a:r>
              <a:rPr lang="en-US" b="0" i="0" dirty="0">
                <a:solidFill>
                  <a:srgbClr val="0D0D0D"/>
                </a:solidFill>
                <a:effectLst/>
                <a:latin typeface="Söhne"/>
              </a:rPr>
              <a:t>Group therapy involves multiple participants who share their feelings, thoughts, and personal experiences. Screening helps ensure that the members of the group are compatible in terms of therapy goals, personality traits, and issues they are dealing with. This compatibility helps to foster a supportive environment that is conducive to healing.</a:t>
            </a:r>
            <a:endParaRPr lang="en-US" dirty="0">
              <a:solidFill>
                <a:srgbClr val="000000"/>
              </a:solidFill>
              <a:latin typeface="Söhne"/>
            </a:endParaRPr>
          </a:p>
          <a:p>
            <a:endParaRPr lang="en-US" dirty="0">
              <a:solidFill>
                <a:srgbClr val="000000"/>
              </a:solidFill>
              <a:latin typeface="Söhne"/>
            </a:endParaRPr>
          </a:p>
          <a:p>
            <a:r>
              <a:rPr lang="en-US" b="1" dirty="0">
                <a:solidFill>
                  <a:srgbClr val="000000"/>
                </a:solidFill>
                <a:latin typeface="Söhne"/>
              </a:rPr>
              <a:t>Group therapy can be beneficial for:</a:t>
            </a:r>
          </a:p>
          <a:p>
            <a:pPr marL="285750" indent="-285750">
              <a:buFont typeface="Arial" panose="020B0604020202020204" pitchFamily="34" charset="0"/>
              <a:buChar char="•"/>
            </a:pPr>
            <a:r>
              <a:rPr lang="en-US" dirty="0">
                <a:solidFill>
                  <a:srgbClr val="000000"/>
                </a:solidFill>
                <a:latin typeface="Söhne"/>
              </a:rPr>
              <a:t>patients who face interpersonal challenges</a:t>
            </a:r>
          </a:p>
          <a:p>
            <a:pPr marL="285750" indent="-285750">
              <a:buFont typeface="Arial" panose="020B0604020202020204" pitchFamily="34" charset="0"/>
              <a:buChar char="•"/>
            </a:pPr>
            <a:r>
              <a:rPr lang="en-US" dirty="0">
                <a:solidFill>
                  <a:srgbClr val="000000"/>
                </a:solidFill>
                <a:latin typeface="Söhne"/>
              </a:rPr>
              <a:t>those who lack self-awareness</a:t>
            </a:r>
          </a:p>
          <a:p>
            <a:pPr marL="285750" indent="-285750">
              <a:buFont typeface="Arial" panose="020B0604020202020204" pitchFamily="34" charset="0"/>
              <a:buChar char="•"/>
            </a:pPr>
            <a:r>
              <a:rPr lang="en-US" dirty="0">
                <a:solidFill>
                  <a:srgbClr val="000000"/>
                </a:solidFill>
                <a:latin typeface="Söhne"/>
              </a:rPr>
              <a:t>individuals who are action-oriented</a:t>
            </a:r>
          </a:p>
          <a:p>
            <a:pPr marL="285750" indent="-285750">
              <a:buFont typeface="Arial" panose="020B0604020202020204" pitchFamily="34" charset="0"/>
              <a:buChar char="•"/>
            </a:pPr>
            <a:r>
              <a:rPr lang="en-US" dirty="0">
                <a:solidFill>
                  <a:srgbClr val="000000"/>
                </a:solidFill>
                <a:latin typeface="Söhne"/>
              </a:rPr>
              <a:t>patients experiencing isolation </a:t>
            </a:r>
          </a:p>
          <a:p>
            <a:pPr marL="285750" indent="-285750">
              <a:buFont typeface="Arial" panose="020B0604020202020204" pitchFamily="34" charset="0"/>
              <a:buChar char="•"/>
            </a:pPr>
            <a:r>
              <a:rPr lang="en-US" dirty="0">
                <a:solidFill>
                  <a:srgbClr val="000000"/>
                </a:solidFill>
                <a:latin typeface="Söhne"/>
              </a:rPr>
              <a:t>those who would gain from engaging with peers</a:t>
            </a:r>
            <a:endParaRPr lang="en-US" dirty="0">
              <a:latin typeface="Söhne"/>
            </a:endParaRPr>
          </a:p>
        </p:txBody>
      </p:sp>
      <p:pic>
        <p:nvPicPr>
          <p:cNvPr id="15" name="Picture Placeholder 14" descr="Pen placed on top of a signature line">
            <a:extLst>
              <a:ext uri="{FF2B5EF4-FFF2-40B4-BE49-F238E27FC236}">
                <a16:creationId xmlns:a16="http://schemas.microsoft.com/office/drawing/2014/main" id="{48869757-F643-C013-26AA-3DDE95080099}"/>
              </a:ext>
            </a:extLst>
          </p:cNvPr>
          <p:cNvPicPr>
            <a:picLocks noGrp="1" noChangeAspect="1"/>
          </p:cNvPicPr>
          <p:nvPr>
            <p:ph type="pic" sz="quarter" idx="10"/>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13951" y="-20757"/>
            <a:ext cx="4098685" cy="5853998"/>
          </a:xfrm>
        </p:spPr>
      </p:pic>
    </p:spTree>
    <p:extLst>
      <p:ext uri="{BB962C8B-B14F-4D97-AF65-F5344CB8AC3E}">
        <p14:creationId xmlns:p14="http://schemas.microsoft.com/office/powerpoint/2010/main" val="859909800"/>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044F7-BD97-2FDE-4E33-A565BCF0EFEC}"/>
              </a:ext>
            </a:extLst>
          </p:cNvPr>
          <p:cNvSpPr>
            <a:spLocks noGrp="1"/>
          </p:cNvSpPr>
          <p:nvPr>
            <p:ph type="title"/>
          </p:nvPr>
        </p:nvSpPr>
        <p:spPr>
          <a:xfrm>
            <a:off x="300572" y="136502"/>
            <a:ext cx="9221114" cy="704194"/>
          </a:xfrm>
        </p:spPr>
        <p:txBody>
          <a:bodyPr/>
          <a:lstStyle/>
          <a:p>
            <a:r>
              <a:rPr lang="en-US" dirty="0"/>
              <a:t>CHOOSING APPROPRIATE PARTICIPANTS</a:t>
            </a:r>
          </a:p>
        </p:txBody>
      </p:sp>
      <p:sp>
        <p:nvSpPr>
          <p:cNvPr id="3" name="Content Placeholder 2">
            <a:extLst>
              <a:ext uri="{FF2B5EF4-FFF2-40B4-BE49-F238E27FC236}">
                <a16:creationId xmlns:a16="http://schemas.microsoft.com/office/drawing/2014/main" id="{DE597F60-88E2-C430-D52B-6604405AD55C}"/>
              </a:ext>
            </a:extLst>
          </p:cNvPr>
          <p:cNvSpPr>
            <a:spLocks noGrp="1"/>
          </p:cNvSpPr>
          <p:nvPr>
            <p:ph sz="quarter" idx="12"/>
          </p:nvPr>
        </p:nvSpPr>
        <p:spPr>
          <a:xfrm>
            <a:off x="521288" y="1066669"/>
            <a:ext cx="10956007" cy="5654829"/>
          </a:xfrm>
        </p:spPr>
        <p:txBody>
          <a:bodyPr>
            <a:noAutofit/>
          </a:bodyPr>
          <a:lstStyle/>
          <a:p>
            <a:pPr>
              <a:lnSpc>
                <a:spcPct val="150000"/>
              </a:lnSpc>
            </a:pPr>
            <a:r>
              <a:rPr lang="en-US" b="1" dirty="0">
                <a:solidFill>
                  <a:srgbClr val="000000"/>
                </a:solidFill>
                <a:latin typeface="Söhne"/>
              </a:rPr>
              <a:t>Group therapy may not be beneficial for:</a:t>
            </a:r>
          </a:p>
          <a:p>
            <a:pPr marL="285750" indent="-285750">
              <a:lnSpc>
                <a:spcPct val="150000"/>
              </a:lnSpc>
              <a:buFont typeface="Arial" panose="020B0604020202020204" pitchFamily="34" charset="0"/>
              <a:buChar char="•"/>
            </a:pPr>
            <a:r>
              <a:rPr lang="en-US" dirty="0">
                <a:solidFill>
                  <a:srgbClr val="000000"/>
                </a:solidFill>
                <a:latin typeface="Söhne"/>
              </a:rPr>
              <a:t>those</a:t>
            </a:r>
            <a:r>
              <a:rPr lang="en-US" b="0" i="0" u="none" strike="noStrike" dirty="0">
                <a:solidFill>
                  <a:srgbClr val="000000"/>
                </a:solidFill>
                <a:effectLst/>
                <a:latin typeface="Söhne"/>
              </a:rPr>
              <a:t> who are unable to participate in the major activities of the group due to logistical, cognitive, or interpersonal factors</a:t>
            </a:r>
          </a:p>
          <a:p>
            <a:pPr marL="285750" indent="-285750">
              <a:lnSpc>
                <a:spcPct val="150000"/>
              </a:lnSpc>
              <a:buFont typeface="Arial" panose="020B0604020202020204" pitchFamily="34" charset="0"/>
              <a:buChar char="•"/>
            </a:pPr>
            <a:r>
              <a:rPr lang="en-US" dirty="0">
                <a:solidFill>
                  <a:srgbClr val="000000"/>
                </a:solidFill>
                <a:latin typeface="Söhne"/>
              </a:rPr>
              <a:t>clients</a:t>
            </a:r>
            <a:r>
              <a:rPr lang="en-US" b="0" i="0" u="none" strike="noStrike" dirty="0">
                <a:solidFill>
                  <a:srgbClr val="000000"/>
                </a:solidFill>
                <a:effectLst/>
                <a:latin typeface="Söhne"/>
              </a:rPr>
              <a:t> in acute distress (PTSD, CPTSD)</a:t>
            </a:r>
            <a:endParaRPr lang="en-US" dirty="0">
              <a:solidFill>
                <a:srgbClr val="000000"/>
              </a:solidFill>
              <a:latin typeface="Söhne"/>
            </a:endParaRPr>
          </a:p>
          <a:p>
            <a:pPr marL="285750" indent="-285750">
              <a:lnSpc>
                <a:spcPct val="150000"/>
              </a:lnSpc>
              <a:buFont typeface="Arial" panose="020B0604020202020204" pitchFamily="34" charset="0"/>
              <a:buChar char="•"/>
            </a:pPr>
            <a:r>
              <a:rPr lang="en-US" dirty="0">
                <a:solidFill>
                  <a:srgbClr val="000000"/>
                </a:solidFill>
                <a:latin typeface="Söhne"/>
              </a:rPr>
              <a:t>p</a:t>
            </a:r>
            <a:r>
              <a:rPr lang="en-US" b="0" i="0" u="none" strike="noStrike" dirty="0">
                <a:solidFill>
                  <a:srgbClr val="000000"/>
                </a:solidFill>
                <a:effectLst/>
                <a:latin typeface="Söhne"/>
              </a:rPr>
              <a:t>eople who are actively suicidal</a:t>
            </a:r>
          </a:p>
          <a:p>
            <a:pPr marL="285750" indent="-285750">
              <a:lnSpc>
                <a:spcPct val="150000"/>
              </a:lnSpc>
              <a:buFont typeface="Arial" panose="020B0604020202020204" pitchFamily="34" charset="0"/>
              <a:buChar char="•"/>
            </a:pPr>
            <a:r>
              <a:rPr lang="en-US" dirty="0">
                <a:solidFill>
                  <a:srgbClr val="000000"/>
                </a:solidFill>
                <a:latin typeface="Söhne"/>
              </a:rPr>
              <a:t>individuals with maladaptive</a:t>
            </a:r>
            <a:r>
              <a:rPr lang="en-US" b="0" i="0" u="none" strike="noStrike" dirty="0">
                <a:solidFill>
                  <a:srgbClr val="000000"/>
                </a:solidFill>
                <a:effectLst/>
                <a:latin typeface="Söhne"/>
              </a:rPr>
              <a:t> personality traits</a:t>
            </a:r>
          </a:p>
          <a:p>
            <a:pPr marL="285750" indent="-285750">
              <a:lnSpc>
                <a:spcPct val="150000"/>
              </a:lnSpc>
              <a:buFont typeface="Arial" panose="020B0604020202020204" pitchFamily="34" charset="0"/>
              <a:buChar char="•"/>
            </a:pPr>
            <a:r>
              <a:rPr lang="en-US" dirty="0">
                <a:solidFill>
                  <a:srgbClr val="000000"/>
                </a:solidFill>
                <a:latin typeface="Söhne"/>
              </a:rPr>
              <a:t>those with active safety concerns</a:t>
            </a:r>
          </a:p>
          <a:p>
            <a:endParaRPr lang="en-US" b="0" i="0" u="none" strike="noStrike" dirty="0">
              <a:solidFill>
                <a:srgbClr val="000000"/>
              </a:solidFill>
              <a:effectLst/>
              <a:latin typeface="Söhne"/>
            </a:endParaRPr>
          </a:p>
          <a:p>
            <a:r>
              <a:rPr lang="en-US" b="1" i="0" u="none" strike="noStrike" dirty="0">
                <a:solidFill>
                  <a:srgbClr val="000000"/>
                </a:solidFill>
                <a:effectLst/>
                <a:latin typeface="Söhne"/>
              </a:rPr>
              <a:t>SCREENING FORM – Demographic Questions</a:t>
            </a:r>
            <a:r>
              <a:rPr lang="en-US" b="0" i="0" u="none" strike="noStrike" dirty="0">
                <a:solidFill>
                  <a:srgbClr val="000000"/>
                </a:solidFill>
                <a:effectLst/>
                <a:latin typeface="Söhne"/>
              </a:rPr>
              <a:t>: </a:t>
            </a:r>
          </a:p>
          <a:p>
            <a:pPr marL="285750" indent="-285750">
              <a:buFont typeface="Arial" panose="020B0604020202020204" pitchFamily="34" charset="0"/>
              <a:buChar char="•"/>
            </a:pPr>
            <a:r>
              <a:rPr lang="en-US" b="0" i="0" u="none" strike="noStrike" dirty="0">
                <a:solidFill>
                  <a:srgbClr val="000000"/>
                </a:solidFill>
                <a:effectLst/>
                <a:latin typeface="Söhne"/>
              </a:rPr>
              <a:t>Name and Age</a:t>
            </a:r>
            <a:r>
              <a:rPr lang="en-US" dirty="0">
                <a:solidFill>
                  <a:srgbClr val="000000"/>
                </a:solidFill>
                <a:latin typeface="Söhne"/>
              </a:rPr>
              <a:t>, </a:t>
            </a:r>
            <a:r>
              <a:rPr lang="en-US" b="0" i="0" u="none" strike="noStrike" dirty="0">
                <a:solidFill>
                  <a:srgbClr val="000000"/>
                </a:solidFill>
                <a:effectLst/>
                <a:latin typeface="Söhne"/>
              </a:rPr>
              <a:t>Address</a:t>
            </a:r>
            <a:r>
              <a:rPr lang="en-US" dirty="0">
                <a:solidFill>
                  <a:srgbClr val="000000"/>
                </a:solidFill>
                <a:latin typeface="Söhne"/>
              </a:rPr>
              <a:t> and </a:t>
            </a:r>
            <a:r>
              <a:rPr lang="en-US" b="0" i="0" u="none" strike="noStrike" dirty="0">
                <a:solidFill>
                  <a:srgbClr val="000000"/>
                </a:solidFill>
                <a:effectLst/>
                <a:latin typeface="Söhne"/>
              </a:rPr>
              <a:t>Contact </a:t>
            </a:r>
            <a:r>
              <a:rPr lang="en-US" dirty="0">
                <a:solidFill>
                  <a:srgbClr val="000000"/>
                </a:solidFill>
                <a:latin typeface="Söhne"/>
              </a:rPr>
              <a:t>I</a:t>
            </a:r>
            <a:r>
              <a:rPr lang="en-US" b="0" i="0" u="none" strike="noStrike" dirty="0">
                <a:solidFill>
                  <a:srgbClr val="000000"/>
                </a:solidFill>
                <a:effectLst/>
                <a:latin typeface="Söhne"/>
              </a:rPr>
              <a:t>nformation</a:t>
            </a:r>
            <a:r>
              <a:rPr lang="en-US" dirty="0">
                <a:solidFill>
                  <a:srgbClr val="000000"/>
                </a:solidFill>
                <a:latin typeface="Söhne"/>
              </a:rPr>
              <a:t>, </a:t>
            </a:r>
            <a:r>
              <a:rPr lang="en-US" b="0" i="0" u="none" strike="noStrike" dirty="0">
                <a:solidFill>
                  <a:srgbClr val="000000"/>
                </a:solidFill>
                <a:effectLst/>
                <a:latin typeface="Söhne"/>
              </a:rPr>
              <a:t>Presenting </a:t>
            </a:r>
            <a:r>
              <a:rPr lang="en-US" dirty="0">
                <a:solidFill>
                  <a:srgbClr val="000000"/>
                </a:solidFill>
                <a:latin typeface="Söhne"/>
              </a:rPr>
              <a:t>Is</a:t>
            </a:r>
            <a:r>
              <a:rPr lang="en-US" b="0" i="0" u="none" strike="noStrike" dirty="0">
                <a:solidFill>
                  <a:srgbClr val="000000"/>
                </a:solidFill>
                <a:effectLst/>
                <a:latin typeface="Söhne"/>
              </a:rPr>
              <a:t>sue</a:t>
            </a:r>
            <a:r>
              <a:rPr lang="en-US" dirty="0">
                <a:solidFill>
                  <a:srgbClr val="000000"/>
                </a:solidFill>
                <a:latin typeface="Söhne"/>
              </a:rPr>
              <a:t>(s)</a:t>
            </a:r>
            <a:endParaRPr lang="en-US" b="0" i="0" u="none" strike="noStrike" dirty="0">
              <a:solidFill>
                <a:srgbClr val="000000"/>
              </a:solidFill>
              <a:effectLst/>
              <a:latin typeface="Söhne"/>
            </a:endParaRPr>
          </a:p>
        </p:txBody>
      </p:sp>
    </p:spTree>
    <p:extLst>
      <p:ext uri="{BB962C8B-B14F-4D97-AF65-F5344CB8AC3E}">
        <p14:creationId xmlns:p14="http://schemas.microsoft.com/office/powerpoint/2010/main" val="4273019488"/>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9AD37-9510-4A2D-B790-12C439A83F93}">
  <ds:schemaRefs>
    <ds:schemaRef ds:uri="http://schemas.microsoft.com/sharepoint/v3/contenttype/forms"/>
  </ds:schemaRefs>
</ds:datastoreItem>
</file>

<file path=customXml/itemProps2.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 Boardroom</Template>
  <TotalTime>1625</TotalTime>
  <Words>2251</Words>
  <Application>Microsoft Office PowerPoint</Application>
  <PresentationFormat>Widescreen</PresentationFormat>
  <Paragraphs>180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Courier New</vt:lpstr>
      <vt:lpstr>Gill Sans Nova Light</vt:lpstr>
      <vt:lpstr>Sagona Book</vt:lpstr>
      <vt:lpstr>Söhne</vt:lpstr>
      <vt:lpstr>Times New Roman</vt:lpstr>
      <vt:lpstr>Custom</vt:lpstr>
      <vt:lpstr>GROUP COUNSELING DOMESTIC VIOLENCE NONOFFENDERS  Terah Partridge Course 520, Dr. Tanisha Guy 4/17/24</vt:lpstr>
      <vt:lpstr>DOMESTIC VIOLENCE NONOFFENDER COUNSELING GROUP</vt:lpstr>
      <vt:lpstr>PREVALENCE AND POPULATION</vt:lpstr>
      <vt:lpstr>GROUP DETAILS</vt:lpstr>
      <vt:lpstr>PARTICIPANTS AND GOALS</vt:lpstr>
      <vt:lpstr>PowerPoint Presentation</vt:lpstr>
      <vt:lpstr>ETHICAL CONSIDERATIONS</vt:lpstr>
      <vt:lpstr>SCREENING FOR MEMBERS</vt:lpstr>
      <vt:lpstr>CHOOSING APPROPRIATE PARTICIPANTS</vt:lpstr>
      <vt:lpstr>SCREENING QUESTIONS 1-3</vt:lpstr>
      <vt:lpstr>SCREENING QUESTIONS 4-7</vt:lpstr>
      <vt:lpstr>SCREENING QUESTIONS 8-10</vt:lpstr>
      <vt:lpstr>FINAL GROUP  SELECTION PROCESS</vt:lpstr>
      <vt:lpstr>SUMMARY</vt:lpstr>
      <vt:lpstr>REFERENCES (1)</vt:lpstr>
      <vt:lpstr>REFERENCES (2)</vt:lpstr>
      <vt:lpstr>REFERENCES (3)</vt:lpstr>
    </vt:vector>
  </TitlesOfParts>
  <Company>Scottsdale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COUNSELING  DOMESTIC VIOLENCE NONOFFENDERS  Terah Partridge Course 520, Dr. Tanisha Guy 4/17/24</dc:title>
  <dc:creator>Terah Partridge</dc:creator>
  <cp:lastModifiedBy>Terah Partridge</cp:lastModifiedBy>
  <cp:revision>3</cp:revision>
  <dcterms:created xsi:type="dcterms:W3CDTF">2024-04-17T15:37:09Z</dcterms:created>
  <dcterms:modified xsi:type="dcterms:W3CDTF">2024-04-18T18:50:58Z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