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T Sans Narrow"/>
      <p:regular r:id="rId17"/>
      <p:bold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3" roundtripDataSignature="AMtx7miPsADtRekL0spXUqpQMTlhwlrX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PTSansNarrow-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Christian Worldview Principle: </a:t>
            </a:r>
            <a:r>
              <a:rPr lang="en">
                <a:solidFill>
                  <a:schemeClr val="dk1"/>
                </a:solidFill>
              </a:rPr>
              <a:t> From a Christian perspective, spiritual development plays a crucial role in shaping moral decision-making. Christianity emphasizes compassion, stewardship, and the importance of serving others, which can guide the adolescent in her decision (Moroney, 2006). In this context, the adolescent’s faith may encourage her to balance her personal aspirations with her responsibilities to her family. Christian teachings on stewardship and service to others could influence her to consider how her choices align with her values of love and selflessness. For instance, pursuing education could be seen as a way to better serve others in the future, while helping her family aligns with immediate family obligations and acts of compassion.</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Moroney (2006) cautions that while Kohlberg's stages offer a structured approach to understanding moral development, integrating a Christian worldview can provide additional depth. The Christian principle of serving others and fulfilling one's duties (e.g., as outlined in 1 Peter 4:10, which speaks about using one's gifts to serve others) aligns with Stage 2’s focus on individual interests and reciprocal benefits. This principle suggests that moral decisions should reflect both personal growth and service to others, integrating spiritual development with practical considerations.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Christianity can support adolescents in the later stages of Kohlberg's moral development, particularly in the </a:t>
            </a:r>
            <a:r>
              <a:rPr i="1" lang="en">
                <a:solidFill>
                  <a:schemeClr val="dk1"/>
                </a:solidFill>
              </a:rPr>
              <a:t>Postconventional Level</a:t>
            </a:r>
            <a:r>
              <a:rPr lang="en">
                <a:solidFill>
                  <a:schemeClr val="dk1"/>
                </a:solidFill>
              </a:rPr>
              <a:t>, by fostering an internalized moral compass based on universal principles and ethical reasoning. In stages five and six of Kohlberg's theory, individuals begin to recognize that laws and rules are not absolute but can be changed when they violate broader ethical principles. Adolescents in these stages make decisions based on justice, fairness, and human rights, rather than merely following authority or societal rules. Marek and Walulik (2021) highlight that Christianity, with its emphasis on moral teachings such as love, compassion, and the Golden Rule, provides adolescents with a framework for understanding these universal ethical principles.</a:t>
            </a:r>
            <a:endParaRPr>
              <a:solidFill>
                <a:schemeClr val="dk1"/>
              </a:solidFill>
            </a:endParaRPr>
          </a:p>
          <a:p>
            <a:pPr indent="0" lvl="0" marL="457200" rtl="0" algn="l">
              <a:lnSpc>
                <a:spcPct val="115000"/>
              </a:lnSpc>
              <a:spcBef>
                <a:spcPts val="120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cbcbb6a1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cbcbb6a1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800"/>
              <a:buFont typeface="Arial"/>
              <a:buNone/>
            </a:pPr>
            <a:r>
              <a:rPr lang="en" sz="1200">
                <a:solidFill>
                  <a:schemeClr val="dk1"/>
                </a:solidFill>
              </a:rPr>
              <a:t>The presented scenario provides a context for examining moral decision-making processes through Kohlberg’s stages. We will demonstrate how the adolescent's moral reasoning evolves through each of Kohlberg’s six stages, from basic adherence to rules to sophisticated understanding of universal ethical principles.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During stage one of Kohlberg's moral development, known as the Preconventional Level (Obedience and Punishment Orientation), an adolescent bases their moral decisions on avoiding punishment rather than understanding societal rules or personal ethics. At this stage, they focus on the direct consequences of their actions. Adolescents in this phase view rules as fixed and absolute, and they obey them primarily to avoid punishment from authority figures, rather than because they recognize the rules as inherently right.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For example, if a young woman in this stage is confronted with the opportunity to cheat on a test, her decision would likely revolve around whether she might get caught and punished, rather than considering the fairness of cheating or how it might affect others. This approach reflects their external motivation to behave in ways that protect them from negative consequences rather than from a sense of internalized morality (Lally &amp; Valentine-French, 2019).</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this stage, individuals recognize that different people have different interests and that mutual benefit is key. Moral reasoning is based on self-interest and the understanding that actions have reciprocal effects. Zhang and Zhao (2017) discuss how Kohlberg’s Stage 2 emphasizes the exchange of benefits and self-interest. This perspective aligns with the adolescent’s consideration of how her choices will reciprocally benefit her and her family, reflecting a practical approach to moral decision-making based on personal and immediate gains.</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SzPts val="1100"/>
              <a:buNone/>
            </a:pPr>
            <a:r>
              <a:rPr lang="en">
                <a:solidFill>
                  <a:schemeClr val="dk1"/>
                </a:solidFill>
              </a:rPr>
              <a:t>At this stage, moral reasoning is guided by social approval and maintaining positive relationships. Individuals seek to be seen as good and conform to the expectations of others to maintain harmony and approval. Hall et al. (2011) note that Kohlberg’s Stage 3 emphasizes interpersonal relationships and the importance of being seen as good by others. This stage involves making decisions based on social norms and the desire for acceptance, which resonates with the adolescent’s consideration of family expectations and the need for social approval (Hall et al., 2011). A young woman in this stage would likely base her moral decision to either stay home and help her family or pursue an education based on how the decision would affect her social relationships. </a:t>
            </a:r>
            <a:endParaRPr>
              <a:solidFill>
                <a:schemeClr val="dk1"/>
              </a:solidFill>
            </a:endParaRPr>
          </a:p>
          <a:p>
            <a:pPr indent="0" lvl="0" marL="457200" rtl="0" algn="l">
              <a:lnSpc>
                <a:spcPct val="115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SzPts val="1100"/>
              <a:buNone/>
            </a:pPr>
            <a:r>
              <a:rPr lang="en">
                <a:solidFill>
                  <a:schemeClr val="dk1"/>
                </a:solidFill>
              </a:rPr>
              <a:t>At this stage, individuals focus on maintaining social order and obeying laws and rules. They value authority and follow laws strictly to ensure societal stability and function. Hall et al. (2011) describe Kohlberg’s Stage 4 as emphasizing the importance of law and order in moral development. According to Hall et al., this stage is characterized by a strong sense of duty to follow laws and maintain social order, which aligns with the adolescent's focus on fulfilling family obligations and adhering to social expectations (Hall et al., 2011).</a:t>
            </a:r>
            <a:endParaRPr sz="1400">
              <a:solidFill>
                <a:srgbClr val="434343"/>
              </a:solidFill>
            </a:endParaRPr>
          </a:p>
          <a:p>
            <a:pPr indent="0" lvl="0" marL="457200" rtl="0" algn="l">
              <a:lnSpc>
                <a:spcPct val="115000"/>
              </a:lnSpc>
              <a:spcBef>
                <a:spcPts val="1200"/>
              </a:spcBef>
              <a:spcAft>
                <a:spcPts val="1200"/>
              </a:spcAft>
              <a:buSzPts val="1100"/>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a:solidFill>
                  <a:schemeClr val="dk1"/>
                </a:solidFill>
              </a:rPr>
              <a:t>At this stage, individuals recognize that laws and rules are social contracts that should serve the greater good. They emphasize individual rights and the need to balance societal rules with personal values and ethical principles.</a:t>
            </a:r>
            <a:r>
              <a:rPr b="1" lang="en">
                <a:solidFill>
                  <a:schemeClr val="dk1"/>
                </a:solidFill>
              </a:rPr>
              <a:t> </a:t>
            </a:r>
            <a:r>
              <a:rPr lang="en">
                <a:solidFill>
                  <a:schemeClr val="dk1"/>
                </a:solidFill>
              </a:rPr>
              <a:t>According to Mathes (2019), Kohlberg’s Stage 5 emphasizes the evolution of moral reasoning to include considerations of social contracts and individual rights. This perspective supports the adolescent's consideration of both personal and societal values in her decision-making process, highlighting the role of higher-order moral reasoning in balancing individual and collective needs (Mathes, 2019).</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0"/>
              </a:spcAft>
              <a:buNone/>
            </a:pPr>
            <a:r>
              <a:rPr lang="en">
                <a:solidFill>
                  <a:schemeClr val="dk1"/>
                </a:solidFill>
              </a:rPr>
              <a:t>At this stage, moral reasoning is guided by abstract, universal ethical principles and a commitment to justice. Individuals make decisions based on a personal moral code that transcends specific laws or social norms, focusing on universal principles of human dignity and justice. Van den Enden et al. (2018) highlight that Kohlberg’s Stage 6 involves applying item response theory to measure how individuals develop moral judgments based on universal ethical principles. Their research underscores the complexity of moral reasoning at this stage, where individuals make decisions based on deeply held ethical values and principles that transcend immediate social or familial expectations (van den Enden, Boom, Brugman, &amp; Thoma, 2018).</a:t>
            </a:r>
            <a:endParaRPr>
              <a:solidFill>
                <a:schemeClr val="dk1"/>
              </a:solidFill>
            </a:endParaRPr>
          </a:p>
          <a:p>
            <a:pPr indent="0" lvl="0" marL="457200" rtl="0" algn="l">
              <a:lnSpc>
                <a:spcPct val="115000"/>
              </a:lnSpc>
              <a:spcBef>
                <a:spcPts val="1200"/>
              </a:spcBef>
              <a:spcAft>
                <a:spcPts val="1200"/>
              </a:spcAft>
              <a:buSzPts val="1100"/>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Piaget’s Cognitive Development Theory:</a:t>
            </a:r>
            <a:r>
              <a:rPr lang="en">
                <a:solidFill>
                  <a:schemeClr val="dk1"/>
                </a:solidFill>
              </a:rPr>
              <a:t> Je</a:t>
            </a:r>
            <a:r>
              <a:rPr lang="en">
                <a:solidFill>
                  <a:schemeClr val="dk1"/>
                </a:solidFill>
              </a:rPr>
              <a:t>an Piaget's theory focuses on how children's cognitive abilities develop through distinct stages, impacting their moral reasoning. Piaget’s stages of cognitive development lay the groundwork for Kohlberg’s moral development stages. For example, Piaget’s concrete operational stage (approximately ages 7-11) aligns with Kohlberg’s early stages where children begin to understand rules and fairness, while Piaget’s formal operational stage (ages 12 and up) corresponds with Kohlberg’s higher stages where abstract thinking and ethical principles become central. The development of cognitive abilities influences how adolescents interpret moral dilemmas. As cognitive capabilities mature, adolescents progress through Kohlberg’s stages, integrating more complex moral reasoning based on abstract principles and social contracts.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Erikson’s Psychosocial Development Theory: </a:t>
            </a:r>
            <a:r>
              <a:rPr lang="en">
                <a:solidFill>
                  <a:schemeClr val="dk1"/>
                </a:solidFill>
              </a:rPr>
              <a:t>Erik Erikson's theory emphasizes the impact of social interactions and conflicts at various life stages on personality development. Erikson’s stages, such as Identity vs. Role Confusion during adolescence, intersect with Kohlberg’s stages of moral development. Adolescents exploring their identity (Erikson) also develop their moral reasoning (Kohlberg), balancing personal aspirations with societal expectations. Erikson’s focus on identity formation provides context for understanding how adolescents navigate moral decisions. Their struggle to establish a personal identity influences their approach to moral dilemmas, reflecting the interplay between personal values and social roles, as described in Kohlberg’s theory.</a:t>
            </a:r>
            <a:endParaRPr>
              <a:solidFill>
                <a:schemeClr val="dk1"/>
              </a:solidFill>
            </a:endParaRPr>
          </a:p>
          <a:p>
            <a:pPr indent="0" lvl="0" marL="0" rtl="0" algn="l">
              <a:lnSpc>
                <a:spcPct val="115000"/>
              </a:lnSpc>
              <a:spcBef>
                <a:spcPts val="1200"/>
              </a:spcBef>
              <a:spcAft>
                <a:spcPts val="0"/>
              </a:spcAft>
              <a:buSzPts val="1100"/>
              <a:buNone/>
            </a:pPr>
            <a:r>
              <a:rPr b="1" lang="en">
                <a:solidFill>
                  <a:schemeClr val="dk1"/>
                </a:solidFill>
              </a:rPr>
              <a:t>Integration with Recent Research: </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Study Insight:</a:t>
            </a:r>
            <a:r>
              <a:rPr lang="en">
                <a:solidFill>
                  <a:schemeClr val="dk1"/>
                </a:solidFill>
              </a:rPr>
              <a:t> Bidaki et al. (2022) investigated Kohlberg’s theory among medical students, showing that moral development evolves with education and professional training. This aligns with Piaget’s and Erikson’s theories, indicating that cognitive and psychosocial growth influence moral reasoning throughout higher education.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Application:</a:t>
            </a:r>
            <a:r>
              <a:rPr lang="en">
                <a:solidFill>
                  <a:schemeClr val="dk1"/>
                </a:solidFill>
              </a:rPr>
              <a:t> The study highlights how Kohlberg’s stages are informed by ongoing cognitive and psychosocial development.</a:t>
            </a:r>
            <a:endParaRPr>
              <a:solidFill>
                <a:schemeClr val="dk1"/>
              </a:solidFill>
            </a:endParaRPr>
          </a:p>
          <a:p>
            <a:pPr indent="0" lvl="0" marL="0" rtl="0" algn="l">
              <a:lnSpc>
                <a:spcPct val="115000"/>
              </a:lnSpc>
              <a:spcBef>
                <a:spcPts val="1200"/>
              </a:spcBef>
              <a:spcAft>
                <a:spcPts val="0"/>
              </a:spcAft>
              <a:buSzPts val="1100"/>
              <a:buNone/>
            </a:pPr>
            <a:r>
              <a:rPr b="1" lang="en">
                <a:solidFill>
                  <a:schemeClr val="dk1"/>
                </a:solidFill>
              </a:rPr>
              <a:t>Applicability in Diverse Contexts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Study Insight:</a:t>
            </a:r>
            <a:r>
              <a:rPr lang="en">
                <a:solidFill>
                  <a:schemeClr val="dk1"/>
                </a:solidFill>
              </a:rPr>
              <a:t> Goldschmidt et al. (2021) reviewed Kohlberg’s theory within the South African context, particularly considering early childhood development and violence. They found that Kohlberg’s theory needs adaptation to address the unique socio-cultural and developmental challenges faced in different regions.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Application:</a:t>
            </a:r>
            <a:r>
              <a:rPr lang="en">
                <a:solidFill>
                  <a:schemeClr val="dk1"/>
                </a:solidFill>
              </a:rPr>
              <a:t> This research suggests that while Kohlberg’s stages provide a foundational framework, understanding and applying these stages require consideration of contextual factors, such as socio-economic and cultural influences. It emphasizes the need for a nuanced approach to moral development that considers diverse developmental environments (Goldschmidt et al., 2021).</a:t>
            </a:r>
            <a:endParaRPr>
              <a:solidFill>
                <a:schemeClr val="dk1"/>
              </a:solidFill>
            </a:endParaRPr>
          </a:p>
          <a:p>
            <a:pPr indent="0" lvl="0" marL="0" rtl="0" algn="l">
              <a:lnSpc>
                <a:spcPct val="115000"/>
              </a:lnSpc>
              <a:spcBef>
                <a:spcPts val="1200"/>
              </a:spcBef>
              <a:spcAft>
                <a:spcPts val="0"/>
              </a:spcAft>
              <a:buSzPts val="1100"/>
              <a:buNone/>
            </a:pPr>
            <a:r>
              <a:rPr b="1" lang="en">
                <a:solidFill>
                  <a:schemeClr val="dk1"/>
                </a:solidFill>
              </a:rPr>
              <a:t>Integration of Theories: </a:t>
            </a:r>
            <a:r>
              <a:rPr lang="en">
                <a:solidFill>
                  <a:schemeClr val="dk1"/>
                </a:solidFill>
              </a:rPr>
              <a:t>Piaget’s cognitive stages, Erikson’s psychosocial conflicts, and contextual considerations from studies like Goldschmidt et al. (2021) and Bidaki et al. (2022) offer a comprehensive view of moral development. Cognitive growth, identity formation, and contextual factors all play significant roles in shaping moral reasoning.</a:t>
            </a:r>
            <a:endParaRPr>
              <a:solidFill>
                <a:schemeClr val="dk1"/>
              </a:solidFill>
            </a:endParaRPr>
          </a:p>
          <a:p>
            <a:pPr indent="0" lvl="0" marL="457200" rtl="0" algn="l">
              <a:lnSpc>
                <a:spcPct val="115000"/>
              </a:lnSpc>
              <a:spcBef>
                <a:spcPts val="1200"/>
              </a:spcBef>
              <a:spcAft>
                <a:spcPts val="0"/>
              </a:spcAft>
              <a:buSzPts val="1100"/>
              <a:buNone/>
            </a:pPr>
            <a:r>
              <a:t/>
            </a:r>
            <a:endParaRPr>
              <a:solidFill>
                <a:schemeClr val="dk1"/>
              </a:solidFill>
            </a:endParaRPr>
          </a:p>
          <a:p>
            <a:pPr indent="0" lvl="0" marL="0" rtl="0" algn="l">
              <a:lnSpc>
                <a:spcPct val="115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3"/>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13"/>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13"/>
          <p:cNvGrpSpPr/>
          <p:nvPr/>
        </p:nvGrpSpPr>
        <p:grpSpPr>
          <a:xfrm>
            <a:off x="1004144" y="1022025"/>
            <a:ext cx="7136668" cy="152400"/>
            <a:chOff x="1346429" y="1011300"/>
            <a:chExt cx="6452100" cy="152400"/>
          </a:xfrm>
        </p:grpSpPr>
        <p:cxnSp>
          <p:nvCxnSpPr>
            <p:cNvPr id="13" name="Google Shape;13;p13"/>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13"/>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13"/>
          <p:cNvGrpSpPr/>
          <p:nvPr/>
        </p:nvGrpSpPr>
        <p:grpSpPr>
          <a:xfrm>
            <a:off x="1004151" y="3969100"/>
            <a:ext cx="7136668" cy="152400"/>
            <a:chOff x="1346435" y="3969088"/>
            <a:chExt cx="6452100" cy="152400"/>
          </a:xfrm>
        </p:grpSpPr>
        <p:cxnSp>
          <p:nvCxnSpPr>
            <p:cNvPr id="16" name="Google Shape;16;p13"/>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13"/>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13"/>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13"/>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22"/>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2"/>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22"/>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 name="Google Shape;5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1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15"/>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5"/>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9" name="Google Shape;2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2" name="Google Shape;32;p16"/>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16"/>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19"/>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4" name="Google Shape;4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20"/>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2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20"/>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20"/>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1" name="Google Shape;5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21"/>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i.org/10.1080/03004430.2021.1897583" TargetMode="External"/><Relationship Id="rId4" Type="http://schemas.openxmlformats.org/officeDocument/2006/relationships/hyperlink" Target="https://doi.org/10.1007/978-0-387-79061-9_1595" TargetMode="External"/><Relationship Id="rId9" Type="http://schemas.openxmlformats.org/officeDocument/2006/relationships/hyperlink" Target="https://doi.org/10.4236/jss.2017.58012" TargetMode="External"/><Relationship Id="rId5" Type="http://schemas.openxmlformats.org/officeDocument/2006/relationships/hyperlink" Target="https://opentextbooks.concordia.ca/lifespandevelopment/chapter/3-6-piaget-and-the-sensorimotor-stage/" TargetMode="External"/><Relationship Id="rId6" Type="http://schemas.openxmlformats.org/officeDocument/2006/relationships/hyperlink" Target="https://doi.org/10.1007/s12144-019-00348-0" TargetMode="External"/><Relationship Id="rId7" Type="http://schemas.openxmlformats.org/officeDocument/2006/relationships/hyperlink" Target="https://doi.org/10.1177/009164710603400406" TargetMode="External"/><Relationship Id="rId8" Type="http://schemas.openxmlformats.org/officeDocument/2006/relationships/hyperlink" Target="https://doi.org/10.1080/03057240.2018.154097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1004150" y="1381227"/>
            <a:ext cx="7136700" cy="79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Six Stages of Kohlberg</a:t>
            </a:r>
            <a:endParaRPr/>
          </a:p>
        </p:txBody>
      </p:sp>
      <p:sp>
        <p:nvSpPr>
          <p:cNvPr id="67" name="Google Shape;67;p1"/>
          <p:cNvSpPr txBox="1"/>
          <p:nvPr>
            <p:ph idx="1" type="subTitle"/>
          </p:nvPr>
        </p:nvSpPr>
        <p:spPr>
          <a:xfrm>
            <a:off x="2137225" y="2334175"/>
            <a:ext cx="4870500" cy="1349100"/>
          </a:xfrm>
          <a:prstGeom prst="rect">
            <a:avLst/>
          </a:prstGeom>
          <a:noFill/>
          <a:ln>
            <a:noFill/>
          </a:ln>
        </p:spPr>
        <p:txBody>
          <a:bodyPr anchorCtr="0" anchor="t" bIns="91425" lIns="91425" spcFirstLastPara="1" rIns="91425" wrap="square" tIns="91425">
            <a:noAutofit/>
          </a:bodyPr>
          <a:lstStyle/>
          <a:p>
            <a:pPr indent="0" lvl="0" marL="0" rtl="0" algn="ctr">
              <a:lnSpc>
                <a:spcPct val="140000"/>
              </a:lnSpc>
              <a:spcBef>
                <a:spcPts val="0"/>
              </a:spcBef>
              <a:spcAft>
                <a:spcPts val="0"/>
              </a:spcAft>
              <a:buSzPts val="688"/>
              <a:buNone/>
            </a:pPr>
            <a:r>
              <a:rPr lang="en" sz="1175"/>
              <a:t>Terah Partridge</a:t>
            </a:r>
            <a:endParaRPr sz="1175"/>
          </a:p>
          <a:p>
            <a:pPr indent="0" lvl="0" marL="0" rtl="0" algn="ctr">
              <a:lnSpc>
                <a:spcPct val="140000"/>
              </a:lnSpc>
              <a:spcBef>
                <a:spcPts val="0"/>
              </a:spcBef>
              <a:spcAft>
                <a:spcPts val="0"/>
              </a:spcAft>
              <a:buSzPts val="688"/>
              <a:buNone/>
            </a:pPr>
            <a:r>
              <a:rPr lang="en" sz="1175"/>
              <a:t>Course 518, </a:t>
            </a:r>
            <a:r>
              <a:rPr lang="en" sz="1175">
                <a:solidFill>
                  <a:srgbClr val="212121"/>
                </a:solidFill>
                <a:highlight>
                  <a:srgbClr val="FFFFFF"/>
                </a:highlight>
              </a:rPr>
              <a:t>Lifespan and Development</a:t>
            </a:r>
            <a:endParaRPr sz="1175">
              <a:solidFill>
                <a:srgbClr val="212121"/>
              </a:solidFill>
              <a:highlight>
                <a:srgbClr val="FFFFFF"/>
              </a:highlight>
            </a:endParaRPr>
          </a:p>
          <a:p>
            <a:pPr indent="0" lvl="0" marL="0" rtl="0" algn="ctr">
              <a:lnSpc>
                <a:spcPct val="140000"/>
              </a:lnSpc>
              <a:spcBef>
                <a:spcPts val="0"/>
              </a:spcBef>
              <a:spcAft>
                <a:spcPts val="0"/>
              </a:spcAft>
              <a:buSzPts val="688"/>
              <a:buNone/>
            </a:pPr>
            <a:r>
              <a:rPr lang="en" sz="1175">
                <a:solidFill>
                  <a:srgbClr val="212121"/>
                </a:solidFill>
                <a:highlight>
                  <a:srgbClr val="FFFFFF"/>
                </a:highlight>
              </a:rPr>
              <a:t>Professor </a:t>
            </a:r>
            <a:r>
              <a:rPr lang="en" sz="1175">
                <a:solidFill>
                  <a:srgbClr val="616161"/>
                </a:solidFill>
                <a:highlight>
                  <a:srgbClr val="FFFFFF"/>
                </a:highlight>
              </a:rPr>
              <a:t>Hannah Lowe</a:t>
            </a:r>
            <a:endParaRPr sz="1175">
              <a:solidFill>
                <a:srgbClr val="616161"/>
              </a:solidFill>
              <a:highlight>
                <a:srgbClr val="FFFFFF"/>
              </a:highlight>
            </a:endParaRPr>
          </a:p>
          <a:p>
            <a:pPr indent="0" lvl="0" marL="0" rtl="0" algn="ctr">
              <a:lnSpc>
                <a:spcPct val="140000"/>
              </a:lnSpc>
              <a:spcBef>
                <a:spcPts val="0"/>
              </a:spcBef>
              <a:spcAft>
                <a:spcPts val="0"/>
              </a:spcAft>
              <a:buSzPts val="688"/>
              <a:buNone/>
            </a:pPr>
            <a:r>
              <a:rPr lang="en" sz="1175">
                <a:solidFill>
                  <a:srgbClr val="616161"/>
                </a:solidFill>
                <a:highlight>
                  <a:srgbClr val="FFFFFF"/>
                </a:highlight>
              </a:rPr>
              <a:t>09/03/2024</a:t>
            </a:r>
            <a:endParaRPr sz="1175">
              <a:solidFill>
                <a:srgbClr val="616161"/>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Spiritual Development</a:t>
            </a:r>
            <a:endParaRPr/>
          </a:p>
        </p:txBody>
      </p:sp>
      <p:sp>
        <p:nvSpPr>
          <p:cNvPr id="129" name="Google Shape;129;p10"/>
          <p:cNvSpPr txBox="1"/>
          <p:nvPr>
            <p:ph idx="1" type="body"/>
          </p:nvPr>
        </p:nvSpPr>
        <p:spPr>
          <a:xfrm>
            <a:off x="3393750" y="1266325"/>
            <a:ext cx="5438400" cy="37053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b="1" lang="en" sz="1100">
                <a:solidFill>
                  <a:srgbClr val="000000"/>
                </a:solidFill>
                <a:latin typeface="Arial"/>
                <a:ea typeface="Arial"/>
                <a:cs typeface="Arial"/>
                <a:sym typeface="Arial"/>
              </a:rPr>
              <a:t>S</a:t>
            </a:r>
            <a:r>
              <a:rPr b="1" lang="en" sz="1200">
                <a:solidFill>
                  <a:srgbClr val="000000"/>
                </a:solidFill>
                <a:latin typeface="Arial"/>
                <a:ea typeface="Arial"/>
                <a:cs typeface="Arial"/>
                <a:sym typeface="Arial"/>
              </a:rPr>
              <a:t>piritual Development and Moral Decision-Making</a:t>
            </a:r>
            <a:endParaRPr b="1" sz="1200">
              <a:solidFill>
                <a:srgbClr val="000000"/>
              </a:solidFill>
              <a:latin typeface="Arial"/>
              <a:ea typeface="Arial"/>
              <a:cs typeface="Arial"/>
              <a:sym typeface="Arial"/>
            </a:endParaRPr>
          </a:p>
          <a:p>
            <a:pPr indent="-304800" lvl="0" marL="457200" rtl="0" algn="l">
              <a:lnSpc>
                <a:spcPct val="115000"/>
              </a:lnSpc>
              <a:spcBef>
                <a:spcPts val="1200"/>
              </a:spcBef>
              <a:spcAft>
                <a:spcPts val="0"/>
              </a:spcAft>
              <a:buClr>
                <a:srgbClr val="000000"/>
              </a:buClr>
              <a:buSzPts val="1200"/>
              <a:buFont typeface="Arial"/>
              <a:buChar char="●"/>
            </a:pPr>
            <a:r>
              <a:rPr lang="en" sz="1200">
                <a:solidFill>
                  <a:srgbClr val="000000"/>
                </a:solidFill>
                <a:latin typeface="Arial"/>
                <a:ea typeface="Arial"/>
                <a:cs typeface="Arial"/>
                <a:sym typeface="Arial"/>
              </a:rPr>
              <a:t>The adolescent woman faces a dilemma between pursuing her education or staying home to help her family. This decision can </a:t>
            </a:r>
            <a:r>
              <a:rPr lang="en" sz="1200">
                <a:solidFill>
                  <a:srgbClr val="000000"/>
                </a:solidFill>
                <a:latin typeface="Arial"/>
                <a:ea typeface="Arial"/>
                <a:cs typeface="Arial"/>
                <a:sym typeface="Arial"/>
              </a:rPr>
              <a:t>be influenced by her spiritual beliefs and values, which provide a framework for understanding moral choices.</a:t>
            </a:r>
            <a:endParaRPr sz="1200">
              <a:solidFill>
                <a:srgbClr val="000000"/>
              </a:solidFill>
              <a:latin typeface="Arial"/>
              <a:ea typeface="Arial"/>
              <a:cs typeface="Arial"/>
              <a:sym typeface="Arial"/>
            </a:endParaRPr>
          </a:p>
          <a:p>
            <a:pPr indent="-304800" lvl="0" marL="457200" rtl="0" algn="l">
              <a:spcBef>
                <a:spcPts val="1200"/>
              </a:spcBef>
              <a:spcAft>
                <a:spcPts val="0"/>
              </a:spcAft>
              <a:buClr>
                <a:srgbClr val="000000"/>
              </a:buClr>
              <a:buSzPts val="1200"/>
              <a:buFont typeface="Arial"/>
              <a:buChar char="●"/>
            </a:pPr>
            <a:r>
              <a:rPr lang="en" sz="1200">
                <a:solidFill>
                  <a:srgbClr val="000000"/>
                </a:solidFill>
                <a:latin typeface="Arial"/>
                <a:ea typeface="Arial"/>
                <a:cs typeface="Arial"/>
                <a:sym typeface="Arial"/>
              </a:rPr>
              <a:t>Moroney (2006) argues for a nuanced integration of Christian values with Kohlberg’s theory, emphasizing that spiritual development and moral reasoning are interconnected. This perspective highlights the importance of considering both personal and spiritual dimensions in moral decision-making (Moroney, 2006).</a:t>
            </a:r>
            <a:endParaRPr sz="1200">
              <a:solidFill>
                <a:srgbClr val="000000"/>
              </a:solidFill>
              <a:latin typeface="Arial"/>
              <a:ea typeface="Arial"/>
              <a:cs typeface="Arial"/>
              <a:sym typeface="Arial"/>
            </a:endParaRPr>
          </a:p>
          <a:p>
            <a:pPr indent="-304800" lvl="0" marL="457200" rtl="0" algn="l">
              <a:lnSpc>
                <a:spcPct val="115000"/>
              </a:lnSpc>
              <a:spcBef>
                <a:spcPts val="1200"/>
              </a:spcBef>
              <a:spcAft>
                <a:spcPts val="0"/>
              </a:spcAft>
              <a:buClr>
                <a:srgbClr val="000000"/>
              </a:buClr>
              <a:buSzPts val="1200"/>
              <a:buFont typeface="Arial"/>
              <a:buChar char="●"/>
            </a:pPr>
            <a:r>
              <a:rPr lang="en" sz="1200">
                <a:solidFill>
                  <a:srgbClr val="212121"/>
                </a:solidFill>
                <a:highlight>
                  <a:srgbClr val="FFFFFF"/>
                </a:highlight>
                <a:latin typeface="Arial"/>
                <a:ea typeface="Arial"/>
                <a:cs typeface="Arial"/>
                <a:sym typeface="Arial"/>
              </a:rPr>
              <a:t>“Research shows that the religious activity of young people is an effective antidote to experiencing emptiness and meaninglessness of life, as well as a protection against various risk behaviors” </a:t>
            </a:r>
            <a:r>
              <a:rPr lang="en" sz="1200">
                <a:solidFill>
                  <a:srgbClr val="000000"/>
                </a:solidFill>
                <a:latin typeface="Arial"/>
                <a:ea typeface="Arial"/>
                <a:cs typeface="Arial"/>
                <a:sym typeface="Arial"/>
              </a:rPr>
              <a:t>(Marek &amp; Walulik, 2021d).</a:t>
            </a:r>
            <a:endParaRPr sz="12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130" name="Google Shape;130;p10"/>
          <p:cNvPicPr preferRelativeResize="0"/>
          <p:nvPr/>
        </p:nvPicPr>
        <p:blipFill>
          <a:blip r:embed="rId3">
            <a:alphaModFix/>
          </a:blip>
          <a:stretch>
            <a:fillRect/>
          </a:stretch>
        </p:blipFill>
        <p:spPr>
          <a:xfrm>
            <a:off x="152400" y="1304825"/>
            <a:ext cx="3087526" cy="321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fcbcbb6a10_0_8"/>
          <p:cNvSpPr txBox="1"/>
          <p:nvPr>
            <p:ph type="title"/>
          </p:nvPr>
        </p:nvSpPr>
        <p:spPr>
          <a:xfrm>
            <a:off x="311700" y="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136" name="Google Shape;136;g2fcbcbb6a10_0_8"/>
          <p:cNvSpPr txBox="1"/>
          <p:nvPr>
            <p:ph idx="1" type="body"/>
          </p:nvPr>
        </p:nvSpPr>
        <p:spPr>
          <a:xfrm>
            <a:off x="855600" y="654825"/>
            <a:ext cx="7976700" cy="4095600"/>
          </a:xfrm>
          <a:prstGeom prst="rect">
            <a:avLst/>
          </a:prstGeom>
        </p:spPr>
        <p:txBody>
          <a:bodyPr anchorCtr="0" anchor="t" bIns="91425" lIns="91425" spcFirstLastPara="1" rIns="91425" wrap="square" tIns="91425">
            <a:normAutofit fontScale="25000" lnSpcReduction="20000"/>
          </a:bodyPr>
          <a:lstStyle/>
          <a:p>
            <a:pPr indent="-457200" lvl="0" marL="0" rtl="0" algn="l">
              <a:lnSpc>
                <a:spcPct val="200000"/>
              </a:lnSpc>
              <a:spcBef>
                <a:spcPts val="0"/>
              </a:spcBef>
              <a:spcAft>
                <a:spcPts val="0"/>
              </a:spcAft>
              <a:buNone/>
            </a:pPr>
            <a:r>
              <a:rPr lang="en" sz="4400">
                <a:solidFill>
                  <a:srgbClr val="000000"/>
                </a:solidFill>
                <a:latin typeface="Arial"/>
                <a:ea typeface="Arial"/>
                <a:cs typeface="Arial"/>
                <a:sym typeface="Arial"/>
              </a:rPr>
              <a:t>Goldschmidt, L., Langa, M., Alexander, D., &amp; Canham, H. (2021). A review of Kohlberg’s theory and its applicability in the South African context through the lens of early childhood development and violence. </a:t>
            </a:r>
            <a:r>
              <a:rPr i="1" lang="en" sz="4400">
                <a:solidFill>
                  <a:srgbClr val="000000"/>
                </a:solidFill>
                <a:latin typeface="Arial"/>
                <a:ea typeface="Arial"/>
                <a:cs typeface="Arial"/>
                <a:sym typeface="Arial"/>
              </a:rPr>
              <a:t>Early Child Development and Care</a:t>
            </a:r>
            <a:r>
              <a:rPr lang="en" sz="4400">
                <a:solidFill>
                  <a:srgbClr val="000000"/>
                </a:solidFill>
                <a:latin typeface="Arial"/>
                <a:ea typeface="Arial"/>
                <a:cs typeface="Arial"/>
                <a:sym typeface="Arial"/>
              </a:rPr>
              <a:t>, </a:t>
            </a:r>
            <a:r>
              <a:rPr i="1" lang="en" sz="4400">
                <a:solidFill>
                  <a:srgbClr val="000000"/>
                </a:solidFill>
                <a:latin typeface="Arial"/>
                <a:ea typeface="Arial"/>
                <a:cs typeface="Arial"/>
                <a:sym typeface="Arial"/>
              </a:rPr>
              <a:t>191</a:t>
            </a:r>
            <a:r>
              <a:rPr lang="en" sz="4400">
                <a:solidFill>
                  <a:srgbClr val="000000"/>
                </a:solidFill>
                <a:latin typeface="Arial"/>
                <a:ea typeface="Arial"/>
                <a:cs typeface="Arial"/>
                <a:sym typeface="Arial"/>
              </a:rPr>
              <a:t>(7-8), 1066–1078. </a:t>
            </a:r>
            <a:r>
              <a:rPr lang="en" sz="4400" u="sng">
                <a:solidFill>
                  <a:schemeClr val="hlink"/>
                </a:solidFill>
                <a:latin typeface="Arial"/>
                <a:ea typeface="Arial"/>
                <a:cs typeface="Arial"/>
                <a:sym typeface="Arial"/>
                <a:hlinkClick r:id="rId3"/>
              </a:rPr>
              <a:t>https://doi.org/10.1080/03004430.2021.1897583</a:t>
            </a:r>
            <a:endParaRPr sz="4400">
              <a:solidFill>
                <a:srgbClr val="000000"/>
              </a:solidFill>
              <a:latin typeface="Arial"/>
              <a:ea typeface="Arial"/>
              <a:cs typeface="Arial"/>
              <a:sym typeface="Arial"/>
            </a:endParaRPr>
          </a:p>
          <a:p>
            <a:pPr indent="-457200" lvl="0" marL="0" rtl="0" algn="l">
              <a:lnSpc>
                <a:spcPct val="150000"/>
              </a:lnSpc>
              <a:spcBef>
                <a:spcPts val="0"/>
              </a:spcBef>
              <a:spcAft>
                <a:spcPts val="0"/>
              </a:spcAft>
              <a:buNone/>
            </a:pPr>
            <a:r>
              <a:rPr lang="en" sz="4400">
                <a:solidFill>
                  <a:srgbClr val="000000"/>
                </a:solidFill>
                <a:latin typeface="Arial"/>
                <a:ea typeface="Arial"/>
                <a:cs typeface="Arial"/>
                <a:sym typeface="Arial"/>
              </a:rPr>
              <a:t>Hall, J. J., Noggle, C. A., Pavelka, L. C., Snarey, J., Green, A., Walrath, R., &amp; McLellan, T. (2011). Kohlberg’s Theory of Moral Development. </a:t>
            </a:r>
            <a:r>
              <a:rPr i="1" lang="en" sz="4400">
                <a:solidFill>
                  <a:srgbClr val="000000"/>
                </a:solidFill>
                <a:latin typeface="Arial"/>
                <a:ea typeface="Arial"/>
                <a:cs typeface="Arial"/>
                <a:sym typeface="Arial"/>
              </a:rPr>
              <a:t>Encyclopedia of Child Behavior and Development</a:t>
            </a:r>
            <a:r>
              <a:rPr lang="en" sz="4400">
                <a:solidFill>
                  <a:srgbClr val="000000"/>
                </a:solidFill>
                <a:latin typeface="Arial"/>
                <a:ea typeface="Arial"/>
                <a:cs typeface="Arial"/>
                <a:sym typeface="Arial"/>
              </a:rPr>
              <a:t>, 859–860. </a:t>
            </a:r>
            <a:r>
              <a:rPr lang="en" sz="4400" u="sng">
                <a:solidFill>
                  <a:schemeClr val="hlink"/>
                </a:solidFill>
                <a:latin typeface="Arial"/>
                <a:ea typeface="Arial"/>
                <a:cs typeface="Arial"/>
                <a:sym typeface="Arial"/>
                <a:hlinkClick r:id="rId4"/>
              </a:rPr>
              <a:t>https://doi.org/10.1007/978-0-387-79061-9_1595</a:t>
            </a:r>
            <a:endParaRPr sz="4400">
              <a:solidFill>
                <a:srgbClr val="000000"/>
              </a:solidFill>
              <a:latin typeface="Arial"/>
              <a:ea typeface="Arial"/>
              <a:cs typeface="Arial"/>
              <a:sym typeface="Arial"/>
            </a:endParaRPr>
          </a:p>
          <a:p>
            <a:pPr indent="-457200" lvl="0" marL="0" rtl="0" algn="l">
              <a:lnSpc>
                <a:spcPct val="150000"/>
              </a:lnSpc>
              <a:spcBef>
                <a:spcPts val="0"/>
              </a:spcBef>
              <a:spcAft>
                <a:spcPts val="0"/>
              </a:spcAft>
              <a:buNone/>
            </a:pPr>
            <a:r>
              <a:rPr lang="en" sz="4400">
                <a:solidFill>
                  <a:srgbClr val="000000"/>
                </a:solidFill>
                <a:latin typeface="Arial"/>
                <a:ea typeface="Arial"/>
                <a:cs typeface="Arial"/>
                <a:sym typeface="Arial"/>
              </a:rPr>
              <a:t>Lally, M., &amp; Valentine-French, S. (2021). 3.6: Piaget and the Sensorimotor Stage. </a:t>
            </a:r>
            <a:r>
              <a:rPr i="1" lang="en" sz="4400">
                <a:solidFill>
                  <a:srgbClr val="000000"/>
                </a:solidFill>
                <a:latin typeface="Arial"/>
                <a:ea typeface="Arial"/>
                <a:cs typeface="Arial"/>
                <a:sym typeface="Arial"/>
              </a:rPr>
              <a:t>Opentextbooks.concordia.ca</a:t>
            </a:r>
            <a:r>
              <a:rPr lang="en" sz="4400">
                <a:solidFill>
                  <a:srgbClr val="000000"/>
                </a:solidFill>
                <a:latin typeface="Arial"/>
                <a:ea typeface="Arial"/>
                <a:cs typeface="Arial"/>
                <a:sym typeface="Arial"/>
              </a:rPr>
              <a:t>. </a:t>
            </a:r>
            <a:r>
              <a:rPr lang="en" sz="4400" u="sng">
                <a:solidFill>
                  <a:schemeClr val="hlink"/>
                </a:solidFill>
                <a:latin typeface="Arial"/>
                <a:ea typeface="Arial"/>
                <a:cs typeface="Arial"/>
                <a:sym typeface="Arial"/>
                <a:hlinkClick r:id="rId5"/>
              </a:rPr>
              <a:t>https://opentextbooks.concordia.ca/lifespandevelopment/chapter/3-6-piaget-and-the-sensorimotor-stage/</a:t>
            </a:r>
            <a:endParaRPr sz="4400">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sz="4400">
                <a:solidFill>
                  <a:srgbClr val="000000"/>
                </a:solidFill>
                <a:latin typeface="Arial"/>
                <a:ea typeface="Arial"/>
                <a:cs typeface="Arial"/>
                <a:sym typeface="Arial"/>
              </a:rPr>
              <a:t>Mathes, E. W. (2019). An evolutionary perspective on Kohlberg’s theory of moral development. </a:t>
            </a:r>
            <a:r>
              <a:rPr i="1" lang="en" sz="4400">
                <a:solidFill>
                  <a:srgbClr val="000000"/>
                </a:solidFill>
                <a:latin typeface="Arial"/>
                <a:ea typeface="Arial"/>
                <a:cs typeface="Arial"/>
                <a:sym typeface="Arial"/>
              </a:rPr>
              <a:t>Current Psychology</a:t>
            </a:r>
            <a:r>
              <a:rPr lang="en" sz="4400">
                <a:solidFill>
                  <a:srgbClr val="000000"/>
                </a:solidFill>
                <a:latin typeface="Arial"/>
                <a:ea typeface="Arial"/>
                <a:cs typeface="Arial"/>
                <a:sym typeface="Arial"/>
              </a:rPr>
              <a:t>, </a:t>
            </a:r>
            <a:r>
              <a:rPr i="1" lang="en" sz="4400">
                <a:solidFill>
                  <a:srgbClr val="000000"/>
                </a:solidFill>
                <a:latin typeface="Arial"/>
                <a:ea typeface="Arial"/>
                <a:cs typeface="Arial"/>
                <a:sym typeface="Arial"/>
              </a:rPr>
              <a:t>40</a:t>
            </a:r>
            <a:r>
              <a:rPr lang="en" sz="4400">
                <a:solidFill>
                  <a:srgbClr val="000000"/>
                </a:solidFill>
                <a:latin typeface="Arial"/>
                <a:ea typeface="Arial"/>
                <a:cs typeface="Arial"/>
                <a:sym typeface="Arial"/>
              </a:rPr>
              <a:t>(8), 3908–3921. </a:t>
            </a:r>
            <a:r>
              <a:rPr lang="en" sz="4400" u="sng">
                <a:solidFill>
                  <a:schemeClr val="hlink"/>
                </a:solidFill>
                <a:latin typeface="Arial"/>
                <a:ea typeface="Arial"/>
                <a:cs typeface="Arial"/>
                <a:sym typeface="Arial"/>
                <a:hlinkClick r:id="rId6"/>
              </a:rPr>
              <a:t>https://doi.org/10.1007/s12144-019-00348-0</a:t>
            </a:r>
            <a:endParaRPr sz="4400">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sz="4400">
                <a:solidFill>
                  <a:srgbClr val="000000"/>
                </a:solidFill>
                <a:latin typeface="Arial"/>
                <a:ea typeface="Arial"/>
                <a:cs typeface="Arial"/>
                <a:sym typeface="Arial"/>
              </a:rPr>
              <a:t>Moroney, S. K. (2006). Higher Stages? Some Cautions for Christian Integration with Kohlberg’S Theory. </a:t>
            </a:r>
            <a:r>
              <a:rPr i="1" lang="en" sz="4400">
                <a:solidFill>
                  <a:srgbClr val="000000"/>
                </a:solidFill>
                <a:latin typeface="Arial"/>
                <a:ea typeface="Arial"/>
                <a:cs typeface="Arial"/>
                <a:sym typeface="Arial"/>
              </a:rPr>
              <a:t>Journal of Psychology and Theology</a:t>
            </a:r>
            <a:r>
              <a:rPr lang="en" sz="4400">
                <a:solidFill>
                  <a:srgbClr val="000000"/>
                </a:solidFill>
                <a:latin typeface="Arial"/>
                <a:ea typeface="Arial"/>
                <a:cs typeface="Arial"/>
                <a:sym typeface="Arial"/>
              </a:rPr>
              <a:t>, </a:t>
            </a:r>
            <a:r>
              <a:rPr i="1" lang="en" sz="4400">
                <a:solidFill>
                  <a:srgbClr val="000000"/>
                </a:solidFill>
                <a:latin typeface="Arial"/>
                <a:ea typeface="Arial"/>
                <a:cs typeface="Arial"/>
                <a:sym typeface="Arial"/>
              </a:rPr>
              <a:t>34</a:t>
            </a:r>
            <a:r>
              <a:rPr lang="en" sz="4400">
                <a:solidFill>
                  <a:srgbClr val="000000"/>
                </a:solidFill>
                <a:latin typeface="Arial"/>
                <a:ea typeface="Arial"/>
                <a:cs typeface="Arial"/>
                <a:sym typeface="Arial"/>
              </a:rPr>
              <a:t>(4), 361–371. </a:t>
            </a:r>
            <a:r>
              <a:rPr lang="en" sz="4400" u="sng">
                <a:solidFill>
                  <a:schemeClr val="hlink"/>
                </a:solidFill>
                <a:latin typeface="Arial"/>
                <a:ea typeface="Arial"/>
                <a:cs typeface="Arial"/>
                <a:sym typeface="Arial"/>
                <a:hlinkClick r:id="rId7"/>
              </a:rPr>
              <a:t>https://doi.org/10.1177/009164710603400406</a:t>
            </a:r>
            <a:endParaRPr sz="4400">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sz="4400">
                <a:solidFill>
                  <a:srgbClr val="000000"/>
                </a:solidFill>
                <a:latin typeface="Arial"/>
                <a:ea typeface="Arial"/>
                <a:cs typeface="Arial"/>
                <a:sym typeface="Arial"/>
              </a:rPr>
              <a:t>van den Enden, T., Boom, J., Brugman, D., &amp; Thoma, S. (2018). Stages of moral judgment development: Applying item response theory to Defining Issues Test data. </a:t>
            </a:r>
            <a:r>
              <a:rPr i="1" lang="en" sz="4400">
                <a:solidFill>
                  <a:srgbClr val="000000"/>
                </a:solidFill>
                <a:latin typeface="Arial"/>
                <a:ea typeface="Arial"/>
                <a:cs typeface="Arial"/>
                <a:sym typeface="Arial"/>
              </a:rPr>
              <a:t>Journal of Moral Education</a:t>
            </a:r>
            <a:r>
              <a:rPr lang="en" sz="4400">
                <a:solidFill>
                  <a:srgbClr val="000000"/>
                </a:solidFill>
                <a:latin typeface="Arial"/>
                <a:ea typeface="Arial"/>
                <a:cs typeface="Arial"/>
                <a:sym typeface="Arial"/>
              </a:rPr>
              <a:t>, </a:t>
            </a:r>
            <a:r>
              <a:rPr i="1" lang="en" sz="4400">
                <a:solidFill>
                  <a:srgbClr val="000000"/>
                </a:solidFill>
                <a:latin typeface="Arial"/>
                <a:ea typeface="Arial"/>
                <a:cs typeface="Arial"/>
                <a:sym typeface="Arial"/>
              </a:rPr>
              <a:t>48</a:t>
            </a:r>
            <a:r>
              <a:rPr lang="en" sz="4400">
                <a:solidFill>
                  <a:srgbClr val="000000"/>
                </a:solidFill>
                <a:latin typeface="Arial"/>
                <a:ea typeface="Arial"/>
                <a:cs typeface="Arial"/>
                <a:sym typeface="Arial"/>
              </a:rPr>
              <a:t>(4), 423–438. </a:t>
            </a:r>
            <a:r>
              <a:rPr lang="en" sz="4400" u="sng">
                <a:solidFill>
                  <a:schemeClr val="hlink"/>
                </a:solidFill>
                <a:latin typeface="Arial"/>
                <a:ea typeface="Arial"/>
                <a:cs typeface="Arial"/>
                <a:sym typeface="Arial"/>
                <a:hlinkClick r:id="rId8"/>
              </a:rPr>
              <a:t>https://doi.org/10.1080/03057240.2018.1540973</a:t>
            </a:r>
            <a:endParaRPr sz="4400">
              <a:solidFill>
                <a:srgbClr val="000000"/>
              </a:solidFill>
              <a:latin typeface="Arial"/>
              <a:ea typeface="Arial"/>
              <a:cs typeface="Arial"/>
              <a:sym typeface="Arial"/>
            </a:endParaRPr>
          </a:p>
          <a:p>
            <a:pPr indent="-457200" lvl="0" marL="0" rtl="0" algn="l">
              <a:lnSpc>
                <a:spcPct val="150000"/>
              </a:lnSpc>
              <a:spcBef>
                <a:spcPts val="0"/>
              </a:spcBef>
              <a:spcAft>
                <a:spcPts val="0"/>
              </a:spcAft>
              <a:buNone/>
            </a:pPr>
            <a:r>
              <a:rPr lang="en" sz="4400">
                <a:solidFill>
                  <a:srgbClr val="000000"/>
                </a:solidFill>
                <a:latin typeface="Arial"/>
                <a:ea typeface="Arial"/>
                <a:cs typeface="Arial"/>
                <a:sym typeface="Arial"/>
              </a:rPr>
              <a:t>Zhang, Q., &amp; Zhao, H. (2017). An Analytical Overview of Kohlberg’s Theory of Moral Development in College Moral Education in Mainland China. </a:t>
            </a:r>
            <a:r>
              <a:rPr i="1" lang="en" sz="4400">
                <a:solidFill>
                  <a:srgbClr val="000000"/>
                </a:solidFill>
                <a:latin typeface="Arial"/>
                <a:ea typeface="Arial"/>
                <a:cs typeface="Arial"/>
                <a:sym typeface="Arial"/>
              </a:rPr>
              <a:t>Open Journal of Social Sciences</a:t>
            </a:r>
            <a:r>
              <a:rPr lang="en" sz="4400">
                <a:solidFill>
                  <a:srgbClr val="000000"/>
                </a:solidFill>
                <a:latin typeface="Arial"/>
                <a:ea typeface="Arial"/>
                <a:cs typeface="Arial"/>
                <a:sym typeface="Arial"/>
              </a:rPr>
              <a:t>, </a:t>
            </a:r>
            <a:r>
              <a:rPr i="1" lang="en" sz="4400">
                <a:solidFill>
                  <a:srgbClr val="000000"/>
                </a:solidFill>
                <a:latin typeface="Arial"/>
                <a:ea typeface="Arial"/>
                <a:cs typeface="Arial"/>
                <a:sym typeface="Arial"/>
              </a:rPr>
              <a:t>05</a:t>
            </a:r>
            <a:r>
              <a:rPr lang="en" sz="4400">
                <a:solidFill>
                  <a:srgbClr val="000000"/>
                </a:solidFill>
                <a:latin typeface="Arial"/>
                <a:ea typeface="Arial"/>
                <a:cs typeface="Arial"/>
                <a:sym typeface="Arial"/>
              </a:rPr>
              <a:t>(08), 151–160. </a:t>
            </a:r>
            <a:r>
              <a:rPr lang="en" sz="4400" u="sng">
                <a:solidFill>
                  <a:schemeClr val="hlink"/>
                </a:solidFill>
                <a:latin typeface="Arial"/>
                <a:ea typeface="Arial"/>
                <a:cs typeface="Arial"/>
                <a:sym typeface="Arial"/>
                <a:hlinkClick r:id="rId9"/>
              </a:rPr>
              <a:t>https://doi.org/10.4236/jss.2017.58012</a:t>
            </a:r>
            <a:endParaRPr sz="4400">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a:t>
            </a:r>
            <a:endParaRPr/>
          </a:p>
        </p:txBody>
      </p:sp>
      <p:sp>
        <p:nvSpPr>
          <p:cNvPr id="73" name="Google Shape;73;p2"/>
          <p:cNvSpPr txBox="1"/>
          <p:nvPr>
            <p:ph idx="1" type="body"/>
          </p:nvPr>
        </p:nvSpPr>
        <p:spPr>
          <a:xfrm>
            <a:off x="311700" y="1266325"/>
            <a:ext cx="3879900" cy="33027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1200"/>
              </a:spcBef>
              <a:spcAft>
                <a:spcPts val="0"/>
              </a:spcAft>
              <a:buSzPct val="137603"/>
              <a:buNone/>
            </a:pPr>
            <a:r>
              <a:rPr lang="en" sz="1308">
                <a:solidFill>
                  <a:srgbClr val="000000"/>
                </a:solidFill>
                <a:latin typeface="Arial"/>
                <a:ea typeface="Arial"/>
                <a:cs typeface="Arial"/>
                <a:sym typeface="Arial"/>
              </a:rPr>
              <a:t>This presentation explores Kohlberg's six stages of moral development. We will apply Kohlberg’s framework to a scenario involving a young adolescent facing a moral dilemma. This exploration will highlight how the adolescent's moral reasoning aligns with each of Kohlberg’s stages. </a:t>
            </a:r>
            <a:endParaRPr sz="1308">
              <a:solidFill>
                <a:srgbClr val="000000"/>
              </a:solidFill>
              <a:latin typeface="Arial"/>
              <a:ea typeface="Arial"/>
              <a:cs typeface="Arial"/>
              <a:sym typeface="Arial"/>
            </a:endParaRPr>
          </a:p>
          <a:p>
            <a:pPr indent="0" lvl="0" marL="0" rtl="0" algn="l">
              <a:lnSpc>
                <a:spcPct val="115000"/>
              </a:lnSpc>
              <a:spcBef>
                <a:spcPts val="1200"/>
              </a:spcBef>
              <a:spcAft>
                <a:spcPts val="0"/>
              </a:spcAft>
              <a:buSzPct val="137603"/>
              <a:buNone/>
            </a:pPr>
            <a:r>
              <a:t/>
            </a:r>
            <a:endParaRPr sz="1308">
              <a:solidFill>
                <a:srgbClr val="000000"/>
              </a:solidFill>
              <a:latin typeface="Arial"/>
              <a:ea typeface="Arial"/>
              <a:cs typeface="Arial"/>
              <a:sym typeface="Arial"/>
            </a:endParaRPr>
          </a:p>
          <a:p>
            <a:pPr indent="0" lvl="0" marL="0" rtl="0" algn="l">
              <a:lnSpc>
                <a:spcPct val="115000"/>
              </a:lnSpc>
              <a:spcBef>
                <a:spcPts val="1200"/>
              </a:spcBef>
              <a:spcAft>
                <a:spcPts val="0"/>
              </a:spcAft>
              <a:buSzPct val="137603"/>
              <a:buNone/>
            </a:pPr>
            <a:r>
              <a:rPr lang="en" sz="1308">
                <a:solidFill>
                  <a:srgbClr val="000000"/>
                </a:solidFill>
                <a:latin typeface="Arial"/>
                <a:ea typeface="Arial"/>
                <a:cs typeface="Arial"/>
                <a:sym typeface="Arial"/>
              </a:rPr>
              <a:t>We will also discuss how theories of individual and family development, such as those proposed by Piaget and Erikson, relate to Kohlberg’s stages of moral development. Insights from recent research will be incorporated to provide a comprehensive view of moral development in diverse contexts. Understanding Kohlberg’s stages of moral development helps us grasp how individuals make ethical decisions based on evolving moral reasoning. </a:t>
            </a:r>
            <a:endParaRPr sz="1308">
              <a:solidFill>
                <a:srgbClr val="000000"/>
              </a:solidFill>
              <a:latin typeface="Arial"/>
              <a:ea typeface="Arial"/>
              <a:cs typeface="Arial"/>
              <a:sym typeface="Arial"/>
            </a:endParaRPr>
          </a:p>
          <a:p>
            <a:pPr indent="0" lvl="0" marL="0" rtl="0" algn="l">
              <a:lnSpc>
                <a:spcPct val="115000"/>
              </a:lnSpc>
              <a:spcBef>
                <a:spcPts val="1200"/>
              </a:spcBef>
              <a:spcAft>
                <a:spcPts val="1200"/>
              </a:spcAft>
              <a:buSzPct val="100000"/>
              <a:buNone/>
            </a:pPr>
            <a:r>
              <a:t/>
            </a:r>
            <a:endParaRPr/>
          </a:p>
        </p:txBody>
      </p:sp>
      <p:pic>
        <p:nvPicPr>
          <p:cNvPr id="74" name="Google Shape;74;p2"/>
          <p:cNvPicPr preferRelativeResize="0"/>
          <p:nvPr/>
        </p:nvPicPr>
        <p:blipFill rotWithShape="1">
          <a:blip r:embed="rId3">
            <a:alphaModFix/>
          </a:blip>
          <a:srcRect b="0" l="19173" r="15321" t="0"/>
          <a:stretch/>
        </p:blipFill>
        <p:spPr>
          <a:xfrm>
            <a:off x="4319050" y="445025"/>
            <a:ext cx="4513251" cy="4354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311700" y="7007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3600"/>
              <a:buNone/>
            </a:pPr>
            <a:r>
              <a:rPr lang="en"/>
              <a:t>Scenario Overview Stage 1: Obedience and Punishment Orientation</a:t>
            </a:r>
            <a:endParaRPr sz="3200"/>
          </a:p>
        </p:txBody>
      </p:sp>
      <p:sp>
        <p:nvSpPr>
          <p:cNvPr id="80" name="Google Shape;80;p3"/>
          <p:cNvSpPr txBox="1"/>
          <p:nvPr>
            <p:ph idx="1" type="body"/>
          </p:nvPr>
        </p:nvSpPr>
        <p:spPr>
          <a:xfrm>
            <a:off x="311700" y="1231675"/>
            <a:ext cx="4976100" cy="31920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15000"/>
              </a:lnSpc>
              <a:spcBef>
                <a:spcPts val="1200"/>
              </a:spcBef>
              <a:spcAft>
                <a:spcPts val="0"/>
              </a:spcAft>
              <a:buSzPct val="163636"/>
              <a:buNone/>
            </a:pPr>
            <a:r>
              <a:t/>
            </a:r>
            <a:endParaRPr b="1" sz="1100">
              <a:solidFill>
                <a:srgbClr val="000000"/>
              </a:solidFill>
              <a:latin typeface="Arial"/>
              <a:ea typeface="Arial"/>
              <a:cs typeface="Arial"/>
              <a:sym typeface="Arial"/>
            </a:endParaRPr>
          </a:p>
          <a:p>
            <a:pPr indent="-303212" lvl="0" marL="457200" rtl="0" algn="l">
              <a:lnSpc>
                <a:spcPct val="115000"/>
              </a:lnSpc>
              <a:spcBef>
                <a:spcPts val="1200"/>
              </a:spcBef>
              <a:spcAft>
                <a:spcPts val="0"/>
              </a:spcAft>
              <a:buClr>
                <a:srgbClr val="000000"/>
              </a:buClr>
              <a:buSzPct val="100000"/>
              <a:buFont typeface="Arial"/>
              <a:buChar char="●"/>
            </a:pPr>
            <a:r>
              <a:rPr b="1" lang="en" sz="3615">
                <a:solidFill>
                  <a:srgbClr val="000000"/>
                </a:solidFill>
                <a:latin typeface="Arial"/>
                <a:ea typeface="Arial"/>
                <a:cs typeface="Arial"/>
                <a:sym typeface="Arial"/>
              </a:rPr>
              <a:t>Scenario Description:</a:t>
            </a:r>
            <a:r>
              <a:rPr lang="en" sz="3615">
                <a:solidFill>
                  <a:srgbClr val="000000"/>
                </a:solidFill>
                <a:latin typeface="Arial"/>
                <a:ea typeface="Arial"/>
                <a:cs typeface="Arial"/>
                <a:sym typeface="Arial"/>
              </a:rPr>
              <a:t> A young adolescent woman is caught between her family’s desire for her to stay home and help with household responsibilities and her own aspiration to pursue education.</a:t>
            </a:r>
            <a:endParaRPr sz="3615">
              <a:solidFill>
                <a:srgbClr val="000000"/>
              </a:solidFill>
              <a:latin typeface="Arial"/>
              <a:ea typeface="Arial"/>
              <a:cs typeface="Arial"/>
              <a:sym typeface="Arial"/>
            </a:endParaRPr>
          </a:p>
          <a:p>
            <a:pPr indent="-303212" lvl="0" marL="457200" rtl="0" algn="l">
              <a:lnSpc>
                <a:spcPct val="115000"/>
              </a:lnSpc>
              <a:spcBef>
                <a:spcPts val="1200"/>
              </a:spcBef>
              <a:spcAft>
                <a:spcPts val="0"/>
              </a:spcAft>
              <a:buClr>
                <a:srgbClr val="000000"/>
              </a:buClr>
              <a:buSzPct val="100000"/>
              <a:buFont typeface="Arial"/>
              <a:buChar char="●"/>
            </a:pPr>
            <a:r>
              <a:rPr b="1" lang="en" sz="3615">
                <a:solidFill>
                  <a:srgbClr val="000000"/>
                </a:solidFill>
                <a:latin typeface="Arial"/>
                <a:ea typeface="Arial"/>
                <a:cs typeface="Arial"/>
                <a:sym typeface="Arial"/>
              </a:rPr>
              <a:t>Stage 1 Perspective:</a:t>
            </a:r>
            <a:r>
              <a:rPr lang="en" sz="3615">
                <a:solidFill>
                  <a:srgbClr val="000000"/>
                </a:solidFill>
                <a:latin typeface="Arial"/>
                <a:ea typeface="Arial"/>
                <a:cs typeface="Arial"/>
                <a:sym typeface="Arial"/>
              </a:rPr>
              <a:t> From the adolescent's viewpoint in Stage 1 of Kohlberg’s theory, she might focus on avoiding punishment or disapproval from her family. Her primary concern is to avoid negative consequences such as family conflict or punishment, rather than considering the broader implications of her decision.</a:t>
            </a:r>
            <a:endParaRPr sz="3615">
              <a:solidFill>
                <a:srgbClr val="000000"/>
              </a:solidFill>
              <a:latin typeface="Arial"/>
              <a:ea typeface="Arial"/>
              <a:cs typeface="Arial"/>
              <a:sym typeface="Arial"/>
            </a:endParaRPr>
          </a:p>
          <a:p>
            <a:pPr indent="-303212" lvl="0" marL="457200" rtl="0" algn="l">
              <a:lnSpc>
                <a:spcPct val="115000"/>
              </a:lnSpc>
              <a:spcBef>
                <a:spcPts val="1200"/>
              </a:spcBef>
              <a:spcAft>
                <a:spcPts val="0"/>
              </a:spcAft>
              <a:buClr>
                <a:srgbClr val="000000"/>
              </a:buClr>
              <a:buSzPct val="100000"/>
              <a:buFont typeface="Arial"/>
              <a:buChar char="●"/>
            </a:pPr>
            <a:r>
              <a:rPr b="1" lang="en" sz="3615">
                <a:solidFill>
                  <a:srgbClr val="000000"/>
                </a:solidFill>
                <a:latin typeface="Arial"/>
                <a:ea typeface="Arial"/>
                <a:cs typeface="Arial"/>
                <a:sym typeface="Arial"/>
              </a:rPr>
              <a:t>Moral Decision-Making:</a:t>
            </a:r>
            <a:r>
              <a:rPr lang="en" sz="3615">
                <a:solidFill>
                  <a:srgbClr val="000000"/>
                </a:solidFill>
                <a:latin typeface="Arial"/>
                <a:ea typeface="Arial"/>
                <a:cs typeface="Arial"/>
                <a:sym typeface="Arial"/>
              </a:rPr>
              <a:t> The adolescent may feel compelled to conform to her family’s expectations to prevent immediate repercussions, reflecting the moral reasoning of obedience and punishment orientation.</a:t>
            </a:r>
            <a:endParaRPr sz="3615">
              <a:solidFill>
                <a:srgbClr val="000000"/>
              </a:solidFill>
              <a:latin typeface="Arial"/>
              <a:ea typeface="Arial"/>
              <a:cs typeface="Arial"/>
              <a:sym typeface="Arial"/>
            </a:endParaRPr>
          </a:p>
          <a:p>
            <a:pPr indent="0" lvl="0" marL="0" rtl="0" algn="l">
              <a:lnSpc>
                <a:spcPct val="115000"/>
              </a:lnSpc>
              <a:spcBef>
                <a:spcPts val="1200"/>
              </a:spcBef>
              <a:spcAft>
                <a:spcPts val="1200"/>
              </a:spcAft>
              <a:buSzPct val="100000"/>
              <a:buNone/>
            </a:pPr>
            <a:r>
              <a:t/>
            </a:r>
            <a:endParaRPr/>
          </a:p>
        </p:txBody>
      </p:sp>
      <p:pic>
        <p:nvPicPr>
          <p:cNvPr id="81" name="Google Shape;81;p3"/>
          <p:cNvPicPr preferRelativeResize="0"/>
          <p:nvPr/>
        </p:nvPicPr>
        <p:blipFill>
          <a:blip r:embed="rId3">
            <a:alphaModFix/>
          </a:blip>
          <a:stretch>
            <a:fillRect/>
          </a:stretch>
        </p:blipFill>
        <p:spPr>
          <a:xfrm>
            <a:off x="3166177" y="1183575"/>
            <a:ext cx="6034449" cy="3814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1400"/>
              </a:spcBef>
              <a:spcAft>
                <a:spcPts val="400"/>
              </a:spcAft>
              <a:buSzPct val="125000"/>
              <a:buNone/>
            </a:pPr>
            <a:r>
              <a:rPr lang="en"/>
              <a:t>Kohlberg’s Stage 2: Individualism and Exchange</a:t>
            </a:r>
            <a:endParaRPr sz="3200"/>
          </a:p>
        </p:txBody>
      </p:sp>
      <p:sp>
        <p:nvSpPr>
          <p:cNvPr id="87" name="Google Shape;87;p4"/>
          <p:cNvSpPr txBox="1"/>
          <p:nvPr>
            <p:ph idx="1" type="body"/>
          </p:nvPr>
        </p:nvSpPr>
        <p:spPr>
          <a:xfrm>
            <a:off x="311700" y="1331875"/>
            <a:ext cx="4360800" cy="32946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665"/>
              <a:buNone/>
            </a:pPr>
            <a:r>
              <a:rPr b="1" lang="en" sz="1210">
                <a:solidFill>
                  <a:srgbClr val="000000"/>
                </a:solidFill>
                <a:latin typeface="Arial"/>
                <a:ea typeface="Arial"/>
                <a:cs typeface="Arial"/>
                <a:sym typeface="Arial"/>
              </a:rPr>
              <a:t>Stage 2 Perspective:</a:t>
            </a:r>
            <a:r>
              <a:rPr lang="en" sz="1210">
                <a:solidFill>
                  <a:srgbClr val="000000"/>
                </a:solidFill>
                <a:latin typeface="Arial"/>
                <a:ea typeface="Arial"/>
                <a:cs typeface="Arial"/>
                <a:sym typeface="Arial"/>
              </a:rPr>
              <a:t> From her viewpoint, she evaluates her decision based on the direct benefits and consequences for herself and her family. She may consider staying home as a way to support her family directly, thus fulfilling immediate needs and expectations. Conversely, pursuing education might be viewed as beneficial for her future self, offering long-term personal gain and opportunities. Her moral reasoning at this stage involves a calculation of how each choice serves her personal interests and the immediate needs of those around her (Zhang &amp; Zhao, 2017).</a:t>
            </a:r>
            <a:endParaRPr sz="1210">
              <a:solidFill>
                <a:srgbClr val="000000"/>
              </a:solidFill>
              <a:latin typeface="Arial"/>
              <a:ea typeface="Arial"/>
              <a:cs typeface="Arial"/>
              <a:sym typeface="Arial"/>
            </a:endParaRPr>
          </a:p>
          <a:p>
            <a:pPr indent="0" lvl="0" marL="0" rtl="0" algn="l">
              <a:lnSpc>
                <a:spcPct val="105000"/>
              </a:lnSpc>
              <a:spcBef>
                <a:spcPts val="1200"/>
              </a:spcBef>
              <a:spcAft>
                <a:spcPts val="0"/>
              </a:spcAft>
              <a:buSzPts val="1665"/>
              <a:buNone/>
            </a:pPr>
            <a:r>
              <a:rPr b="1" lang="en" sz="1210">
                <a:solidFill>
                  <a:srgbClr val="000000"/>
                </a:solidFill>
                <a:latin typeface="Arial"/>
                <a:ea typeface="Arial"/>
                <a:cs typeface="Arial"/>
                <a:sym typeface="Arial"/>
              </a:rPr>
              <a:t>Moral Decision-Making:</a:t>
            </a:r>
            <a:r>
              <a:rPr lang="en" sz="1210">
                <a:solidFill>
                  <a:srgbClr val="000000"/>
                </a:solidFill>
                <a:latin typeface="Arial"/>
                <a:ea typeface="Arial"/>
                <a:cs typeface="Arial"/>
                <a:sym typeface="Arial"/>
              </a:rPr>
              <a:t> The adolescent’s decision is influenced by the reciprocity of actions. She weighs the immediate benefits of helping her family against the potential long-term gains from education, considering how each choice impacts her own well-being and that of her family.</a:t>
            </a:r>
            <a:endParaRPr sz="1210">
              <a:solidFill>
                <a:srgbClr val="000000"/>
              </a:solidFill>
              <a:latin typeface="Arial"/>
              <a:ea typeface="Arial"/>
              <a:cs typeface="Arial"/>
              <a:sym typeface="Arial"/>
            </a:endParaRPr>
          </a:p>
          <a:p>
            <a:pPr indent="0" lvl="0" marL="0" rtl="0" algn="l">
              <a:lnSpc>
                <a:spcPct val="105000"/>
              </a:lnSpc>
              <a:spcBef>
                <a:spcPts val="1200"/>
              </a:spcBef>
              <a:spcAft>
                <a:spcPts val="1200"/>
              </a:spcAft>
              <a:buSzPts val="1665"/>
              <a:buNone/>
            </a:pPr>
            <a:r>
              <a:t/>
            </a:r>
            <a:endParaRPr sz="1665"/>
          </a:p>
        </p:txBody>
      </p:sp>
      <p:pic>
        <p:nvPicPr>
          <p:cNvPr id="88" name="Google Shape;88;p4"/>
          <p:cNvPicPr preferRelativeResize="0"/>
          <p:nvPr/>
        </p:nvPicPr>
        <p:blipFill rotWithShape="1">
          <a:blip r:embed="rId3">
            <a:alphaModFix/>
          </a:blip>
          <a:srcRect b="10627" l="0" r="0" t="11576"/>
          <a:stretch/>
        </p:blipFill>
        <p:spPr>
          <a:xfrm>
            <a:off x="4747750" y="1331875"/>
            <a:ext cx="4159326" cy="323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SzPct val="112676"/>
              <a:buNone/>
            </a:pPr>
            <a:r>
              <a:rPr lang="en"/>
              <a:t>Stage 3: Interpersonal Accord and Conformity</a:t>
            </a:r>
            <a:endParaRPr sz="3550">
              <a:solidFill>
                <a:srgbClr val="000000"/>
              </a:solidFill>
            </a:endParaRPr>
          </a:p>
          <a:p>
            <a:pPr indent="0" lvl="0" marL="0" rtl="0" algn="l">
              <a:lnSpc>
                <a:spcPct val="100000"/>
              </a:lnSpc>
              <a:spcBef>
                <a:spcPts val="1200"/>
              </a:spcBef>
              <a:spcAft>
                <a:spcPts val="0"/>
              </a:spcAft>
              <a:buSzPct val="111111"/>
              <a:buNone/>
            </a:pPr>
            <a:r>
              <a:t/>
            </a:r>
            <a:endParaRPr/>
          </a:p>
        </p:txBody>
      </p:sp>
      <p:sp>
        <p:nvSpPr>
          <p:cNvPr id="94" name="Google Shape;94;p5"/>
          <p:cNvSpPr txBox="1"/>
          <p:nvPr>
            <p:ph idx="1" type="body"/>
          </p:nvPr>
        </p:nvSpPr>
        <p:spPr>
          <a:xfrm>
            <a:off x="3903300" y="1199025"/>
            <a:ext cx="4605000" cy="3647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1200"/>
              </a:spcBef>
              <a:spcAft>
                <a:spcPts val="0"/>
              </a:spcAft>
              <a:buSzPts val="1800"/>
              <a:buNone/>
            </a:pPr>
            <a:r>
              <a:rPr b="1" lang="en" sz="1200">
                <a:solidFill>
                  <a:srgbClr val="000000"/>
                </a:solidFill>
                <a:latin typeface="Arial"/>
                <a:ea typeface="Arial"/>
                <a:cs typeface="Arial"/>
                <a:sym typeface="Arial"/>
              </a:rPr>
              <a:t>Scenario Description:</a:t>
            </a:r>
            <a:r>
              <a:rPr lang="en" sz="1200">
                <a:solidFill>
                  <a:srgbClr val="000000"/>
                </a:solidFill>
                <a:latin typeface="Arial"/>
                <a:ea typeface="Arial"/>
                <a:cs typeface="Arial"/>
                <a:sym typeface="Arial"/>
              </a:rPr>
              <a:t> The adolescent woman is torn between staying home to support her family or pursuing her education.</a:t>
            </a:r>
            <a:endParaRPr sz="12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 sz="1200">
                <a:solidFill>
                  <a:srgbClr val="000000"/>
                </a:solidFill>
                <a:latin typeface="Arial"/>
                <a:ea typeface="Arial"/>
                <a:cs typeface="Arial"/>
                <a:sym typeface="Arial"/>
              </a:rPr>
              <a:t>Stage 3 Perspective:</a:t>
            </a:r>
            <a:r>
              <a:rPr lang="en" sz="1200">
                <a:solidFill>
                  <a:srgbClr val="000000"/>
                </a:solidFill>
                <a:latin typeface="Arial"/>
                <a:ea typeface="Arial"/>
                <a:cs typeface="Arial"/>
                <a:sym typeface="Arial"/>
              </a:rPr>
              <a:t> From her viewpoint, her decision is influenced by the desire to be seen as a good family member and to gain approval from her parents and community. She may feel a strong sense of obligation to fulfill family expectations and avoid disappointing her parents, which aligns with her need for social approval and maintaining harmonious relationships.</a:t>
            </a:r>
            <a:endParaRPr sz="1200">
              <a:solidFill>
                <a:srgbClr val="000000"/>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n" sz="1200">
                <a:solidFill>
                  <a:srgbClr val="000000"/>
                </a:solidFill>
                <a:latin typeface="Arial"/>
                <a:ea typeface="Arial"/>
                <a:cs typeface="Arial"/>
                <a:sym typeface="Arial"/>
              </a:rPr>
              <a:t>Moral Decision-Making:</a:t>
            </a:r>
            <a:r>
              <a:rPr lang="en" sz="1200">
                <a:solidFill>
                  <a:srgbClr val="000000"/>
                </a:solidFill>
                <a:latin typeface="Arial"/>
                <a:ea typeface="Arial"/>
                <a:cs typeface="Arial"/>
                <a:sym typeface="Arial"/>
              </a:rPr>
              <a:t> The adolescent’s decision-making process reflects a concern for how her choices impact her relationships with family and how they align with the expectations of her social circle. Her motivation is driven by the need to be perceived as caring and responsible by those around her.</a:t>
            </a:r>
            <a:endParaRPr sz="12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95" name="Google Shape;95;p5"/>
          <p:cNvPicPr preferRelativeResize="0"/>
          <p:nvPr/>
        </p:nvPicPr>
        <p:blipFill>
          <a:blip r:embed="rId3">
            <a:alphaModFix/>
          </a:blip>
          <a:stretch>
            <a:fillRect/>
          </a:stretch>
        </p:blipFill>
        <p:spPr>
          <a:xfrm>
            <a:off x="519150" y="1304825"/>
            <a:ext cx="3231749" cy="3231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1400"/>
              </a:spcBef>
              <a:spcAft>
                <a:spcPts val="400"/>
              </a:spcAft>
              <a:buSzPct val="125000"/>
              <a:buNone/>
            </a:pPr>
            <a:r>
              <a:rPr lang="en"/>
              <a:t>Kolhberg’s Stage 4: Law and Order Orientation</a:t>
            </a:r>
            <a:r>
              <a:rPr lang="en" sz="3200">
                <a:solidFill>
                  <a:srgbClr val="000000"/>
                </a:solidFill>
              </a:rPr>
              <a:t> </a:t>
            </a:r>
            <a:endParaRPr sz="3200"/>
          </a:p>
        </p:txBody>
      </p:sp>
      <p:sp>
        <p:nvSpPr>
          <p:cNvPr id="101" name="Google Shape;101;p6"/>
          <p:cNvSpPr txBox="1"/>
          <p:nvPr>
            <p:ph idx="1" type="body"/>
          </p:nvPr>
        </p:nvSpPr>
        <p:spPr>
          <a:xfrm>
            <a:off x="-125000" y="1304825"/>
            <a:ext cx="5739600" cy="3375900"/>
          </a:xfrm>
          <a:prstGeom prst="rect">
            <a:avLst/>
          </a:prstGeom>
          <a:noFill/>
          <a:ln>
            <a:noFill/>
          </a:ln>
        </p:spPr>
        <p:txBody>
          <a:bodyPr anchorCtr="0" anchor="t" bIns="91425" lIns="91425" spcFirstLastPara="1" rIns="91425" wrap="square" tIns="91425">
            <a:noAutofit/>
          </a:bodyPr>
          <a:lstStyle/>
          <a:p>
            <a:pPr indent="-306705" lvl="0" marL="457200" rtl="0" algn="l">
              <a:lnSpc>
                <a:spcPct val="95000"/>
              </a:lnSpc>
              <a:spcBef>
                <a:spcPts val="1200"/>
              </a:spcBef>
              <a:spcAft>
                <a:spcPts val="0"/>
              </a:spcAft>
              <a:buClr>
                <a:srgbClr val="000000"/>
              </a:buClr>
              <a:buSzPts val="1230"/>
              <a:buFont typeface="Arial"/>
              <a:buChar char="●"/>
            </a:pPr>
            <a:r>
              <a:rPr lang="en" sz="1230">
                <a:solidFill>
                  <a:srgbClr val="000000"/>
                </a:solidFill>
                <a:latin typeface="Arial"/>
                <a:ea typeface="Arial"/>
                <a:cs typeface="Arial"/>
                <a:sym typeface="Arial"/>
              </a:rPr>
              <a:t>Scenario Description: The adolescent woman is deciding between staying home to help her family or pursuing her education.</a:t>
            </a:r>
            <a:endParaRPr sz="1230">
              <a:solidFill>
                <a:srgbClr val="000000"/>
              </a:solidFill>
              <a:latin typeface="Arial"/>
              <a:ea typeface="Arial"/>
              <a:cs typeface="Arial"/>
              <a:sym typeface="Arial"/>
            </a:endParaRPr>
          </a:p>
          <a:p>
            <a:pPr indent="0" lvl="0" marL="457200" rtl="0" algn="l">
              <a:lnSpc>
                <a:spcPct val="95000"/>
              </a:lnSpc>
              <a:spcBef>
                <a:spcPts val="1200"/>
              </a:spcBef>
              <a:spcAft>
                <a:spcPts val="0"/>
              </a:spcAft>
              <a:buSzPts val="1395"/>
              <a:buNone/>
            </a:pPr>
            <a:r>
              <a:t/>
            </a:r>
            <a:endParaRPr sz="1230">
              <a:solidFill>
                <a:srgbClr val="000000"/>
              </a:solidFill>
              <a:latin typeface="Arial"/>
              <a:ea typeface="Arial"/>
              <a:cs typeface="Arial"/>
              <a:sym typeface="Arial"/>
            </a:endParaRPr>
          </a:p>
          <a:p>
            <a:pPr indent="-316547" lvl="0" marL="457200" rtl="0" algn="l">
              <a:lnSpc>
                <a:spcPct val="95000"/>
              </a:lnSpc>
              <a:spcBef>
                <a:spcPts val="1200"/>
              </a:spcBef>
              <a:spcAft>
                <a:spcPts val="0"/>
              </a:spcAft>
              <a:buClr>
                <a:srgbClr val="000000"/>
              </a:buClr>
              <a:buSzPts val="1385"/>
              <a:buFont typeface="Arial"/>
              <a:buChar char="●"/>
            </a:pPr>
            <a:r>
              <a:rPr lang="en" sz="1230">
                <a:solidFill>
                  <a:srgbClr val="000000"/>
                </a:solidFill>
                <a:latin typeface="Arial"/>
                <a:ea typeface="Arial"/>
                <a:cs typeface="Arial"/>
                <a:sym typeface="Arial"/>
              </a:rPr>
              <a:t>Stage 4 Perspective: From her viewpoint, staying home aligns with the familial duty and social expectations of respect for her parents’ wishes, which represents a commitment to societal roles and obligations. She sees following family expectations as upholding</a:t>
            </a:r>
            <a:r>
              <a:rPr b="1" lang="en" sz="1230">
                <a:solidFill>
                  <a:srgbClr val="000000"/>
                </a:solidFill>
                <a:latin typeface="Arial"/>
                <a:ea typeface="Arial"/>
                <a:cs typeface="Arial"/>
                <a:sym typeface="Arial"/>
              </a:rPr>
              <a:t> </a:t>
            </a:r>
            <a:r>
              <a:rPr lang="en" sz="1230">
                <a:solidFill>
                  <a:srgbClr val="000000"/>
                </a:solidFill>
                <a:latin typeface="Arial"/>
                <a:ea typeface="Arial"/>
                <a:cs typeface="Arial"/>
                <a:sym typeface="Arial"/>
              </a:rPr>
              <a:t>social order within her family structure, which she believes is crucial for maintaining harmony and respect within her immediate social environment.</a:t>
            </a:r>
            <a:endParaRPr sz="1230">
              <a:solidFill>
                <a:srgbClr val="000000"/>
              </a:solidFill>
              <a:latin typeface="Arial"/>
              <a:ea typeface="Arial"/>
              <a:cs typeface="Arial"/>
              <a:sym typeface="Arial"/>
            </a:endParaRPr>
          </a:p>
          <a:p>
            <a:pPr indent="0" lvl="0" marL="457200" rtl="0" algn="l">
              <a:lnSpc>
                <a:spcPct val="95000"/>
              </a:lnSpc>
              <a:spcBef>
                <a:spcPts val="1200"/>
              </a:spcBef>
              <a:spcAft>
                <a:spcPts val="0"/>
              </a:spcAft>
              <a:buSzPts val="1395"/>
              <a:buNone/>
            </a:pPr>
            <a:r>
              <a:t/>
            </a:r>
            <a:endParaRPr sz="1230">
              <a:solidFill>
                <a:srgbClr val="000000"/>
              </a:solidFill>
              <a:latin typeface="Arial"/>
              <a:ea typeface="Arial"/>
              <a:cs typeface="Arial"/>
              <a:sym typeface="Arial"/>
            </a:endParaRPr>
          </a:p>
          <a:p>
            <a:pPr indent="-306705" lvl="0" marL="457200" rtl="0" algn="l">
              <a:lnSpc>
                <a:spcPct val="95000"/>
              </a:lnSpc>
              <a:spcBef>
                <a:spcPts val="1200"/>
              </a:spcBef>
              <a:spcAft>
                <a:spcPts val="0"/>
              </a:spcAft>
              <a:buClr>
                <a:srgbClr val="000000"/>
              </a:buClr>
              <a:buSzPts val="1230"/>
              <a:buFont typeface="Arial"/>
              <a:buChar char="●"/>
            </a:pPr>
            <a:r>
              <a:rPr lang="en" sz="1230">
                <a:solidFill>
                  <a:srgbClr val="000000"/>
                </a:solidFill>
                <a:latin typeface="Arial"/>
                <a:ea typeface="Arial"/>
                <a:cs typeface="Arial"/>
                <a:sym typeface="Arial"/>
              </a:rPr>
              <a:t>Moral Decision-Making: The adolescent’s decision reflects her adherence to established social roles and expectations. She evaluates her choice based on how well it conforms to societal norms and responsibilities, demonstrating a commitment to maintaining social order and respecting authority.</a:t>
            </a:r>
            <a:endParaRPr sz="1230">
              <a:solidFill>
                <a:srgbClr val="000000"/>
              </a:solidFill>
              <a:latin typeface="Arial"/>
              <a:ea typeface="Arial"/>
              <a:cs typeface="Arial"/>
              <a:sym typeface="Arial"/>
            </a:endParaRPr>
          </a:p>
          <a:p>
            <a:pPr indent="0" lvl="0" marL="0" rtl="0" algn="l">
              <a:lnSpc>
                <a:spcPct val="95000"/>
              </a:lnSpc>
              <a:spcBef>
                <a:spcPts val="1200"/>
              </a:spcBef>
              <a:spcAft>
                <a:spcPts val="1200"/>
              </a:spcAft>
              <a:buSzPts val="1395"/>
              <a:buNone/>
            </a:pPr>
            <a:r>
              <a:t/>
            </a:r>
            <a:endParaRPr sz="1395"/>
          </a:p>
        </p:txBody>
      </p:sp>
      <p:pic>
        <p:nvPicPr>
          <p:cNvPr id="102" name="Google Shape;102;p6"/>
          <p:cNvPicPr preferRelativeResize="0"/>
          <p:nvPr/>
        </p:nvPicPr>
        <p:blipFill>
          <a:blip r:embed="rId3">
            <a:alphaModFix/>
          </a:blip>
          <a:stretch>
            <a:fillRect/>
          </a:stretch>
        </p:blipFill>
        <p:spPr>
          <a:xfrm>
            <a:off x="5699850" y="1350525"/>
            <a:ext cx="3330199" cy="333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
          <p:cNvSpPr txBox="1"/>
          <p:nvPr>
            <p:ph type="title"/>
          </p:nvPr>
        </p:nvSpPr>
        <p:spPr>
          <a:xfrm>
            <a:off x="311700" y="231800"/>
            <a:ext cx="8520600" cy="711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1400"/>
              </a:spcBef>
              <a:spcAft>
                <a:spcPts val="400"/>
              </a:spcAft>
              <a:buSzPct val="125000"/>
              <a:buNone/>
            </a:pPr>
            <a:r>
              <a:rPr lang="en"/>
              <a:t>Stage 5: Social Contract and Indvidual Rights</a:t>
            </a:r>
            <a:r>
              <a:rPr lang="en" sz="3200">
                <a:solidFill>
                  <a:srgbClr val="000000"/>
                </a:solidFill>
              </a:rPr>
              <a:t> </a:t>
            </a:r>
            <a:endParaRPr sz="3200"/>
          </a:p>
        </p:txBody>
      </p:sp>
      <p:sp>
        <p:nvSpPr>
          <p:cNvPr id="108" name="Google Shape;108;p7"/>
          <p:cNvSpPr txBox="1"/>
          <p:nvPr>
            <p:ph idx="1" type="body"/>
          </p:nvPr>
        </p:nvSpPr>
        <p:spPr>
          <a:xfrm>
            <a:off x="3537950" y="943400"/>
            <a:ext cx="5403000" cy="3625500"/>
          </a:xfrm>
          <a:prstGeom prst="rect">
            <a:avLst/>
          </a:prstGeom>
          <a:noFill/>
          <a:ln>
            <a:noFill/>
          </a:ln>
        </p:spPr>
        <p:txBody>
          <a:bodyPr anchorCtr="0" anchor="t" bIns="91425" lIns="91425" spcFirstLastPara="1" rIns="91425" wrap="square" tIns="91425">
            <a:noAutofit/>
          </a:bodyPr>
          <a:lstStyle/>
          <a:p>
            <a:pPr indent="-305435" lvl="0" marL="457200" rtl="0" algn="l">
              <a:lnSpc>
                <a:spcPct val="115000"/>
              </a:lnSpc>
              <a:spcBef>
                <a:spcPts val="1200"/>
              </a:spcBef>
              <a:spcAft>
                <a:spcPts val="0"/>
              </a:spcAft>
              <a:buClr>
                <a:srgbClr val="000000"/>
              </a:buClr>
              <a:buSzPts val="1210"/>
              <a:buFont typeface="Arial"/>
              <a:buChar char="●"/>
            </a:pPr>
            <a:r>
              <a:rPr b="1" lang="en" sz="1210">
                <a:solidFill>
                  <a:srgbClr val="000000"/>
                </a:solidFill>
                <a:latin typeface="Arial"/>
                <a:ea typeface="Arial"/>
                <a:cs typeface="Arial"/>
                <a:sym typeface="Arial"/>
              </a:rPr>
              <a:t>Scenario Description:</a:t>
            </a:r>
            <a:r>
              <a:rPr lang="en" sz="1210">
                <a:solidFill>
                  <a:srgbClr val="000000"/>
                </a:solidFill>
                <a:latin typeface="Arial"/>
                <a:ea typeface="Arial"/>
                <a:cs typeface="Arial"/>
                <a:sym typeface="Arial"/>
              </a:rPr>
              <a:t> The adolescent woman faces a choice between staying home to support her family or pursuing her education.</a:t>
            </a:r>
            <a:endParaRPr sz="1210">
              <a:solidFill>
                <a:srgbClr val="000000"/>
              </a:solidFill>
              <a:latin typeface="Arial"/>
              <a:ea typeface="Arial"/>
              <a:cs typeface="Arial"/>
              <a:sym typeface="Arial"/>
            </a:endParaRPr>
          </a:p>
          <a:p>
            <a:pPr indent="-305435" lvl="0" marL="457200" rtl="0" algn="l">
              <a:lnSpc>
                <a:spcPct val="115000"/>
              </a:lnSpc>
              <a:spcBef>
                <a:spcPts val="1200"/>
              </a:spcBef>
              <a:spcAft>
                <a:spcPts val="0"/>
              </a:spcAft>
              <a:buClr>
                <a:srgbClr val="000000"/>
              </a:buClr>
              <a:buSzPts val="1210"/>
              <a:buFont typeface="Arial"/>
              <a:buChar char="●"/>
            </a:pPr>
            <a:r>
              <a:rPr b="1" lang="en" sz="1210">
                <a:solidFill>
                  <a:srgbClr val="000000"/>
                </a:solidFill>
                <a:latin typeface="Arial"/>
                <a:ea typeface="Arial"/>
                <a:cs typeface="Arial"/>
                <a:sym typeface="Arial"/>
              </a:rPr>
              <a:t>Stage 5 Perspective:</a:t>
            </a:r>
            <a:r>
              <a:rPr lang="en" sz="1210">
                <a:solidFill>
                  <a:srgbClr val="000000"/>
                </a:solidFill>
                <a:latin typeface="Arial"/>
                <a:ea typeface="Arial"/>
                <a:cs typeface="Arial"/>
                <a:sym typeface="Arial"/>
              </a:rPr>
              <a:t> From her viewpoint, she considers the broader implications of her decision on her individual rights and the social contract. She may weigh her own aspirations and rights to education against her family’s needs, reflecting on how her choice aligns with principles of justice and individual freedom. The adolescent recognizes the importance of fulfilling personal goals while also acknowledging the need to balance this with her family responsibilities.</a:t>
            </a:r>
            <a:endParaRPr sz="1210">
              <a:solidFill>
                <a:srgbClr val="000000"/>
              </a:solidFill>
              <a:latin typeface="Arial"/>
              <a:ea typeface="Arial"/>
              <a:cs typeface="Arial"/>
              <a:sym typeface="Arial"/>
            </a:endParaRPr>
          </a:p>
          <a:p>
            <a:pPr indent="-305435" lvl="0" marL="457200" rtl="0" algn="l">
              <a:lnSpc>
                <a:spcPct val="115000"/>
              </a:lnSpc>
              <a:spcBef>
                <a:spcPts val="1200"/>
              </a:spcBef>
              <a:spcAft>
                <a:spcPts val="0"/>
              </a:spcAft>
              <a:buClr>
                <a:srgbClr val="000000"/>
              </a:buClr>
              <a:buSzPts val="1210"/>
              <a:buFont typeface="Arial"/>
              <a:buChar char="●"/>
            </a:pPr>
            <a:r>
              <a:rPr b="1" lang="en" sz="1210">
                <a:solidFill>
                  <a:srgbClr val="000000"/>
                </a:solidFill>
                <a:latin typeface="Arial"/>
                <a:ea typeface="Arial"/>
                <a:cs typeface="Arial"/>
                <a:sym typeface="Arial"/>
              </a:rPr>
              <a:t>Moral Decision-Making:</a:t>
            </a:r>
            <a:r>
              <a:rPr lang="en" sz="1210">
                <a:solidFill>
                  <a:srgbClr val="000000"/>
                </a:solidFill>
                <a:latin typeface="Arial"/>
                <a:ea typeface="Arial"/>
                <a:cs typeface="Arial"/>
                <a:sym typeface="Arial"/>
              </a:rPr>
              <a:t> The adolescent’s decision-making process involves evaluating how her actions align with the principles of social contract and individual rights. She may seek to make a choice that maximizes personal growth and social contribution, considering both her individual needs and her role within the family and society.</a:t>
            </a:r>
            <a:endParaRPr sz="1857"/>
          </a:p>
        </p:txBody>
      </p:sp>
      <p:pic>
        <p:nvPicPr>
          <p:cNvPr id="109" name="Google Shape;109;p7"/>
          <p:cNvPicPr preferRelativeResize="0"/>
          <p:nvPr/>
        </p:nvPicPr>
        <p:blipFill>
          <a:blip r:embed="rId3">
            <a:alphaModFix/>
          </a:blip>
          <a:stretch>
            <a:fillRect/>
          </a:stretch>
        </p:blipFill>
        <p:spPr>
          <a:xfrm>
            <a:off x="383150" y="1139575"/>
            <a:ext cx="3233150" cy="3524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8"/>
          <p:cNvSpPr txBox="1"/>
          <p:nvPr>
            <p:ph type="title"/>
          </p:nvPr>
        </p:nvSpPr>
        <p:spPr>
          <a:xfrm>
            <a:off x="311700" y="19507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1400"/>
              </a:spcBef>
              <a:spcAft>
                <a:spcPts val="0"/>
              </a:spcAft>
              <a:buSzPct val="112676"/>
              <a:buNone/>
            </a:pPr>
            <a:r>
              <a:rPr lang="en"/>
              <a:t>Kohlberg’s Stage 6: Universal Principles</a:t>
            </a:r>
            <a:endParaRPr sz="3550">
              <a:solidFill>
                <a:srgbClr val="000000"/>
              </a:solidFill>
            </a:endParaRPr>
          </a:p>
          <a:p>
            <a:pPr indent="0" lvl="0" marL="0" rtl="0" algn="l">
              <a:lnSpc>
                <a:spcPct val="100000"/>
              </a:lnSpc>
              <a:spcBef>
                <a:spcPts val="400"/>
              </a:spcBef>
              <a:spcAft>
                <a:spcPts val="0"/>
              </a:spcAft>
              <a:buSzPct val="111111"/>
              <a:buNone/>
            </a:pPr>
            <a:r>
              <a:t/>
            </a:r>
            <a:endParaRPr/>
          </a:p>
        </p:txBody>
      </p:sp>
      <p:sp>
        <p:nvSpPr>
          <p:cNvPr id="115" name="Google Shape;115;p8"/>
          <p:cNvSpPr txBox="1"/>
          <p:nvPr>
            <p:ph idx="1" type="body"/>
          </p:nvPr>
        </p:nvSpPr>
        <p:spPr>
          <a:xfrm>
            <a:off x="311700" y="1027475"/>
            <a:ext cx="5072100" cy="3905700"/>
          </a:xfrm>
          <a:prstGeom prst="rect">
            <a:avLst/>
          </a:prstGeom>
          <a:noFill/>
          <a:ln>
            <a:noFill/>
          </a:ln>
        </p:spPr>
        <p:txBody>
          <a:bodyPr anchorCtr="0" anchor="t" bIns="91425" lIns="91425" spcFirstLastPara="1" rIns="91425" wrap="square" tIns="91425">
            <a:normAutofit lnSpcReduction="10000"/>
          </a:bodyPr>
          <a:lstStyle/>
          <a:p>
            <a:pPr indent="-304800" lvl="0" marL="457200" rtl="0" algn="l">
              <a:lnSpc>
                <a:spcPct val="115000"/>
              </a:lnSpc>
              <a:spcBef>
                <a:spcPts val="1200"/>
              </a:spcBef>
              <a:spcAft>
                <a:spcPts val="0"/>
              </a:spcAft>
              <a:buClr>
                <a:srgbClr val="000000"/>
              </a:buClr>
              <a:buSzPts val="1200"/>
              <a:buFont typeface="Arial"/>
              <a:buChar char="●"/>
            </a:pPr>
            <a:r>
              <a:rPr b="1" lang="en" sz="1200">
                <a:solidFill>
                  <a:srgbClr val="000000"/>
                </a:solidFill>
                <a:latin typeface="Arial"/>
                <a:ea typeface="Arial"/>
                <a:cs typeface="Arial"/>
                <a:sym typeface="Arial"/>
              </a:rPr>
              <a:t>Scenario Description:</a:t>
            </a:r>
            <a:r>
              <a:rPr lang="en" sz="1200">
                <a:solidFill>
                  <a:srgbClr val="000000"/>
                </a:solidFill>
                <a:latin typeface="Arial"/>
                <a:ea typeface="Arial"/>
                <a:cs typeface="Arial"/>
                <a:sym typeface="Arial"/>
              </a:rPr>
              <a:t> The adolescent is faced with a choice between staying home to help her family and pursuing her educational dreams.</a:t>
            </a:r>
            <a:endParaRPr sz="1200">
              <a:solidFill>
                <a:srgbClr val="000000"/>
              </a:solidFill>
              <a:latin typeface="Arial"/>
              <a:ea typeface="Arial"/>
              <a:cs typeface="Arial"/>
              <a:sym typeface="Arial"/>
            </a:endParaRPr>
          </a:p>
          <a:p>
            <a:pPr indent="-304800" lvl="0" marL="457200" rtl="0" algn="l">
              <a:lnSpc>
                <a:spcPct val="115000"/>
              </a:lnSpc>
              <a:spcBef>
                <a:spcPts val="1200"/>
              </a:spcBef>
              <a:spcAft>
                <a:spcPts val="0"/>
              </a:spcAft>
              <a:buClr>
                <a:srgbClr val="000000"/>
              </a:buClr>
              <a:buSzPts val="1200"/>
              <a:buFont typeface="Arial"/>
              <a:buChar char="●"/>
            </a:pPr>
            <a:r>
              <a:rPr b="1" lang="en" sz="1200">
                <a:solidFill>
                  <a:srgbClr val="000000"/>
                </a:solidFill>
                <a:latin typeface="Arial"/>
                <a:ea typeface="Arial"/>
                <a:cs typeface="Arial"/>
                <a:sym typeface="Arial"/>
              </a:rPr>
              <a:t>Stage 6 Perspective:</a:t>
            </a:r>
            <a:r>
              <a:rPr lang="en" sz="1200">
                <a:solidFill>
                  <a:srgbClr val="000000"/>
                </a:solidFill>
                <a:latin typeface="Arial"/>
                <a:ea typeface="Arial"/>
                <a:cs typeface="Arial"/>
                <a:sym typeface="Arial"/>
              </a:rPr>
              <a:t> From her viewpoint, she evaluates her situation through the lens of universal ethical principles. She might consider that pursuing education aligns with principles of personal growth and human dignity, which she believes are fundamental to a just and fulfilling life. She views education not just as a personal goal but as a means to contribute to a broader vision of social justice and equality.</a:t>
            </a:r>
            <a:endParaRPr sz="1200">
              <a:solidFill>
                <a:srgbClr val="000000"/>
              </a:solidFill>
              <a:latin typeface="Arial"/>
              <a:ea typeface="Arial"/>
              <a:cs typeface="Arial"/>
              <a:sym typeface="Arial"/>
            </a:endParaRPr>
          </a:p>
          <a:p>
            <a:pPr indent="-304800" lvl="0" marL="457200" rtl="0" algn="l">
              <a:lnSpc>
                <a:spcPct val="115000"/>
              </a:lnSpc>
              <a:spcBef>
                <a:spcPts val="1200"/>
              </a:spcBef>
              <a:spcAft>
                <a:spcPts val="0"/>
              </a:spcAft>
              <a:buClr>
                <a:srgbClr val="000000"/>
              </a:buClr>
              <a:buSzPts val="1200"/>
              <a:buFont typeface="Arial"/>
              <a:buChar char="●"/>
            </a:pPr>
            <a:r>
              <a:rPr b="1" lang="en" sz="1200">
                <a:solidFill>
                  <a:srgbClr val="000000"/>
                </a:solidFill>
                <a:latin typeface="Arial"/>
                <a:ea typeface="Arial"/>
                <a:cs typeface="Arial"/>
                <a:sym typeface="Arial"/>
              </a:rPr>
              <a:t>Moral Decision-Making:</a:t>
            </a:r>
            <a:r>
              <a:rPr lang="en" sz="1200">
                <a:solidFill>
                  <a:srgbClr val="000000"/>
                </a:solidFill>
                <a:latin typeface="Arial"/>
                <a:ea typeface="Arial"/>
                <a:cs typeface="Arial"/>
                <a:sym typeface="Arial"/>
              </a:rPr>
              <a:t> The adolescent’s decision reflects her commitment to universal ethical values such as justice, equality, and self-fulfillment. She might choose to pursue her education, believing that this decision upholds her personal moral code and contributes to the greater good. Her choice is driven by a sense of moral duty to act according to her highest ethical principles, even if it means challenging immediate family expectations.</a:t>
            </a:r>
            <a:endParaRPr sz="1900"/>
          </a:p>
        </p:txBody>
      </p:sp>
      <p:pic>
        <p:nvPicPr>
          <p:cNvPr id="116" name="Google Shape;116;p8"/>
          <p:cNvPicPr preferRelativeResize="0"/>
          <p:nvPr/>
        </p:nvPicPr>
        <p:blipFill>
          <a:blip r:embed="rId3">
            <a:alphaModFix/>
          </a:blip>
          <a:stretch>
            <a:fillRect/>
          </a:stretch>
        </p:blipFill>
        <p:spPr>
          <a:xfrm>
            <a:off x="5536200" y="1054875"/>
            <a:ext cx="3455401" cy="3676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1400"/>
              </a:spcBef>
              <a:spcAft>
                <a:spcPts val="0"/>
              </a:spcAft>
              <a:buSzPct val="307692"/>
              <a:buNone/>
            </a:pPr>
            <a:r>
              <a:rPr lang="en" sz="1300">
                <a:solidFill>
                  <a:srgbClr val="000000"/>
                </a:solidFill>
                <a:latin typeface="Arial"/>
                <a:ea typeface="Arial"/>
                <a:cs typeface="Arial"/>
                <a:sym typeface="Arial"/>
              </a:rPr>
              <a:t> </a:t>
            </a:r>
            <a:r>
              <a:rPr lang="en"/>
              <a:t>Moral Decision-Making Across the Lifespan: Piaget and Erikson</a:t>
            </a:r>
            <a:endParaRPr sz="3550">
              <a:solidFill>
                <a:srgbClr val="000000"/>
              </a:solidFill>
            </a:endParaRPr>
          </a:p>
          <a:p>
            <a:pPr indent="0" lvl="0" marL="0" rtl="0" algn="l">
              <a:lnSpc>
                <a:spcPct val="100000"/>
              </a:lnSpc>
              <a:spcBef>
                <a:spcPts val="400"/>
              </a:spcBef>
              <a:spcAft>
                <a:spcPts val="0"/>
              </a:spcAft>
              <a:buSzPct val="111111"/>
              <a:buNone/>
            </a:pPr>
            <a:r>
              <a:t/>
            </a:r>
            <a:endParaRPr/>
          </a:p>
        </p:txBody>
      </p:sp>
      <p:sp>
        <p:nvSpPr>
          <p:cNvPr id="122" name="Google Shape;122;p9"/>
          <p:cNvSpPr txBox="1"/>
          <p:nvPr>
            <p:ph idx="1" type="body"/>
          </p:nvPr>
        </p:nvSpPr>
        <p:spPr>
          <a:xfrm>
            <a:off x="311700" y="1856575"/>
            <a:ext cx="3687600" cy="27123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SzPts val="1800"/>
              <a:buNone/>
            </a:pPr>
            <a:r>
              <a:rPr b="1" lang="en" sz="1200">
                <a:solidFill>
                  <a:srgbClr val="000000"/>
                </a:solidFill>
                <a:latin typeface="Arial"/>
                <a:ea typeface="Arial"/>
                <a:cs typeface="Arial"/>
                <a:sym typeface="Arial"/>
              </a:rPr>
              <a:t>Integration of Theories:</a:t>
            </a:r>
            <a:endParaRPr b="1" sz="1200">
              <a:solidFill>
                <a:srgbClr val="000000"/>
              </a:solidFill>
              <a:latin typeface="Arial"/>
              <a:ea typeface="Arial"/>
              <a:cs typeface="Arial"/>
              <a:sym typeface="Arial"/>
            </a:endParaRPr>
          </a:p>
          <a:p>
            <a:pPr indent="-304800" lvl="0" marL="457200" rtl="0" algn="l">
              <a:lnSpc>
                <a:spcPct val="115000"/>
              </a:lnSpc>
              <a:spcBef>
                <a:spcPts val="1200"/>
              </a:spcBef>
              <a:spcAft>
                <a:spcPts val="0"/>
              </a:spcAft>
              <a:buClr>
                <a:srgbClr val="000000"/>
              </a:buClr>
              <a:buSzPts val="1200"/>
              <a:buFont typeface="Arial"/>
              <a:buChar char="●"/>
            </a:pPr>
            <a:r>
              <a:rPr b="1" lang="en" sz="1200">
                <a:solidFill>
                  <a:srgbClr val="000000"/>
                </a:solidFill>
                <a:latin typeface="Arial"/>
                <a:ea typeface="Arial"/>
                <a:cs typeface="Arial"/>
                <a:sym typeface="Arial"/>
              </a:rPr>
              <a:t>Combined Impact:</a:t>
            </a:r>
            <a:r>
              <a:rPr lang="en" sz="1200">
                <a:solidFill>
                  <a:srgbClr val="000000"/>
                </a:solidFill>
                <a:latin typeface="Arial"/>
                <a:ea typeface="Arial"/>
                <a:cs typeface="Arial"/>
                <a:sym typeface="Arial"/>
              </a:rPr>
              <a:t> Piaget’s cognitive stages and Erikson’s psychosocial conflicts contribute to a comprehensive understanding of moral development. Cognitive maturity (Piaget) and identity formation (Erikson) influence how individuals reason about moral issues, demonstrating the interconnected nature of cognitive, emotional, and social development in shaping moral decision-making.</a:t>
            </a:r>
            <a:endParaRPr sz="1200">
              <a:solidFill>
                <a:srgbClr val="000000"/>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p>
        </p:txBody>
      </p:sp>
      <p:pic>
        <p:nvPicPr>
          <p:cNvPr id="123" name="Google Shape;123;p9"/>
          <p:cNvPicPr preferRelativeResize="0"/>
          <p:nvPr/>
        </p:nvPicPr>
        <p:blipFill>
          <a:blip r:embed="rId3">
            <a:alphaModFix/>
          </a:blip>
          <a:stretch>
            <a:fillRect/>
          </a:stretch>
        </p:blipFill>
        <p:spPr>
          <a:xfrm>
            <a:off x="4922375" y="1536775"/>
            <a:ext cx="3204025" cy="3204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